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402" r:id="rId2"/>
    <p:sldId id="429" r:id="rId3"/>
    <p:sldId id="434" r:id="rId4"/>
    <p:sldId id="439" r:id="rId5"/>
    <p:sldId id="440" r:id="rId6"/>
    <p:sldId id="441" r:id="rId7"/>
    <p:sldId id="442" r:id="rId8"/>
    <p:sldId id="431" r:id="rId9"/>
    <p:sldId id="403" r:id="rId10"/>
    <p:sldId id="432" r:id="rId11"/>
    <p:sldId id="277" r:id="rId12"/>
    <p:sldId id="404" r:id="rId13"/>
    <p:sldId id="430" r:id="rId14"/>
    <p:sldId id="397" r:id="rId15"/>
    <p:sldId id="405" r:id="rId16"/>
    <p:sldId id="409" r:id="rId17"/>
    <p:sldId id="433" r:id="rId18"/>
    <p:sldId id="406" r:id="rId19"/>
    <p:sldId id="411" r:id="rId20"/>
    <p:sldId id="412" r:id="rId21"/>
    <p:sldId id="413" r:id="rId22"/>
    <p:sldId id="414" r:id="rId23"/>
    <p:sldId id="415" r:id="rId24"/>
    <p:sldId id="416" r:id="rId25"/>
    <p:sldId id="417" r:id="rId26"/>
    <p:sldId id="418" r:id="rId27"/>
    <p:sldId id="419" r:id="rId28"/>
    <p:sldId id="420" r:id="rId29"/>
    <p:sldId id="408" r:id="rId30"/>
    <p:sldId id="423" r:id="rId31"/>
    <p:sldId id="421" r:id="rId32"/>
    <p:sldId id="424" r:id="rId33"/>
    <p:sldId id="425" r:id="rId34"/>
    <p:sldId id="426" r:id="rId35"/>
    <p:sldId id="427" r:id="rId36"/>
    <p:sldId id="428" r:id="rId37"/>
    <p:sldId id="422" r:id="rId38"/>
    <p:sldId id="435" r:id="rId39"/>
    <p:sldId id="436" r:id="rId40"/>
    <p:sldId id="437" r:id="rId41"/>
    <p:sldId id="443" r:id="rId42"/>
    <p:sldId id="43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1" autoAdjust="0"/>
    <p:restoredTop sz="94660"/>
  </p:normalViewPr>
  <p:slideViewPr>
    <p:cSldViewPr>
      <p:cViewPr varScale="1">
        <p:scale>
          <a:sx n="70" d="100"/>
          <a:sy n="70" d="100"/>
        </p:scale>
        <p:origin x="570"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AE7789-D49D-4822-8240-2BE2DF5D1E76}" type="datetimeFigureOut">
              <a:rPr lang="en-GB" smtClean="0"/>
              <a:pPr/>
              <a:t>10/12/2025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8A522-CD52-4705-B231-E9BFFDB8700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1739A-E6EA-525D-7135-64F8B5E28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38D61-C6CA-6420-D912-2E474B80D898}"/>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FD45CCB6-4E6B-51BA-FD58-823DD5821432}"/>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49A666DF-8CBA-872B-76F2-BA0642ED2536}"/>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0799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5CD36-2415-785A-3A2E-041CB1F75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0875C-E870-9823-8432-C85ADBDD488C}"/>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495AF813-A456-041C-2B41-33D79129CB44}"/>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3FBAE2FD-321A-6323-E65F-CC1AAE2E53F1}"/>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515781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4AD7D-607F-5ED8-45E6-3C2A21589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613B8-A68F-CE1D-79E7-EFDD39B39575}"/>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3B29295A-6542-F4BB-587C-232705595D23}"/>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1DA1970D-8DA8-BF66-4632-106A955AC369}"/>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484172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3503A-D8CC-EDEC-29B3-AD61BA17A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ADE66-554E-7187-F277-D02AB81125DF}"/>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53F96B24-7DB7-350E-B4C6-97FE3D2D1BA6}"/>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6E25AB5D-D29A-3C20-2189-64358F3936ED}"/>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253625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312AE-FFC6-92E7-CD31-4C5D946FA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74867-4DF1-E3DC-444C-850AF8845891}"/>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FE285F11-80C6-C664-927A-8EEA2D7C483A}"/>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4ADC86CF-0AF0-AF35-FC77-045397AC3F9F}"/>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165200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851942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2005169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2011339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32021775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77472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81547-508F-1CB3-152C-EF7F82421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0011E-7C81-05B9-39F3-17D3ABE19F50}"/>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42F03FF3-02BA-509D-5C31-CB94190AFB3F}"/>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EC5EA78F-DF54-FCD5-02BE-08805442F150}"/>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2209819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68F72-68BD-5675-7B2A-5829C8B66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6FD41-199E-492A-C762-8B7E7223626F}"/>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A2BDF2B0-CA6D-6022-66F8-B7D0AE356752}"/>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BD62FF2D-DDC6-8399-5EFE-60C9E3F5B3A1}"/>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231570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0F014-1CE3-EC7E-E45B-B9ADE1B3B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CA982-168B-A529-87D5-5E550F6B2F01}"/>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3AE34FCD-BA4A-1DC6-550C-320AE3FED7FA}"/>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9FBB7781-880A-A663-71F9-310247F3C74F}"/>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195170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13D37-5643-6D64-A6E0-9DCCCDAD7C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A89A1-C2B4-CAEF-8D84-773E637516A1}"/>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AD506493-98ED-487E-DD70-0A4D8E445F6E}"/>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AC7A49EF-A814-E8ED-DA62-B40857465161}"/>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922687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D85D9-3E57-3607-6E25-D4603D8C5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01DD8-AE8E-A64D-412D-A440F82C4DCF}"/>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F10DE236-BCB1-670F-071B-801EE0ACB466}"/>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61C995E6-595F-DC05-EEBE-026F90048F85}"/>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131991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5D726-EFCE-678C-3B8F-0459E7DA8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BBEF8F-85F3-0D45-6524-98122D28659C}"/>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5420DB2D-7A32-AEC5-F98F-B1FD1C23B1F7}"/>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8089FFF6-6B72-F69B-6270-3DFD329ED6EF}"/>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461772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63BF7-A787-86F1-4162-88F3552FA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36830-5E12-2EAB-2FE0-0F6F29A5449D}"/>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3661059B-EE9D-90EB-8177-6575BDBE0C06}"/>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BB92A4A4-778B-2DA9-3943-7B8DC4E4E322}"/>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26429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E6CDB-8EF7-B1E8-B631-5004C3450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72D2B-16AE-8987-A1EE-FECA4C5F775A}"/>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F2904BDC-FFC1-F356-8D9E-504DE406FE25}"/>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DA4AE975-A40A-FD0F-EFA4-0B12A8DD325A}"/>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706806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14738-F9D3-606D-521C-9F097F1CC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90217-3E23-E2C6-48B8-89CF0BA45BA5}"/>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8A93DFC2-368F-5EFA-FC74-360D693D40E1}"/>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9649B120-2D0F-111D-F3D0-2E2752441A09}"/>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1140374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AFA2E-FCA6-369F-740A-6D04525E4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AA979-407A-4089-4AC7-DA45E2555C05}"/>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484CF063-F0C2-1945-C67D-1356E9492F32}"/>
              </a:ext>
            </a:extLst>
          </p:cNvPr>
          <p:cNvSpPr>
            <a:spLocks noGrp="1"/>
          </p:cNvSpPr>
          <p:nvPr>
            <p:ph type="body" idx="1"/>
          </p:nvPr>
        </p:nvSpPr>
        <p:spPr/>
        <p:txBody>
          <a:bodyPr>
            <a:normAutofit/>
          </a:bodyPr>
          <a:lstStyle/>
          <a:p>
            <a:endParaRPr lang="en-GB" dirty="0"/>
          </a:p>
        </p:txBody>
      </p:sp>
      <p:sp>
        <p:nvSpPr>
          <p:cNvPr id="4" name="Slide Number Placeholder 3">
            <a:extLst>
              <a:ext uri="{FF2B5EF4-FFF2-40B4-BE49-F238E27FC236}">
                <a16:creationId xmlns:a16="http://schemas.microsoft.com/office/drawing/2014/main" id="{DB2E712B-A06C-990C-5DB6-A0E6EB2474F2}"/>
              </a:ext>
            </a:extLst>
          </p:cNvPr>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510893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5BAE33C-E2FF-472C-86F8-911A3AED1D92}" type="slidenum">
              <a:rPr lang="en-US" smtClean="0">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457200" y="609600"/>
            <a:ext cx="8686800" cy="254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2" descr="dhi logo-01.png"/>
          <p:cNvPicPr>
            <a:picLocks noChangeAspect="1"/>
          </p:cNvPicPr>
          <p:nvPr/>
        </p:nvPicPr>
        <p:blipFill>
          <a:blip r:embed="rId2" cstate="print"/>
          <a:srcRect l="17500" t="3882" r="16910" b="33833"/>
          <a:stretch>
            <a:fillRect/>
          </a:stretch>
        </p:blipFill>
        <p:spPr bwMode="auto">
          <a:xfrm>
            <a:off x="8074026" y="6313488"/>
            <a:ext cx="487363" cy="461962"/>
          </a:xfrm>
          <a:prstGeom prst="rect">
            <a:avLst/>
          </a:prstGeom>
          <a:noFill/>
          <a:ln w="9525">
            <a:noFill/>
            <a:miter lim="800000"/>
            <a:headEnd/>
            <a:tailEnd/>
          </a:ln>
        </p:spPr>
      </p:pic>
      <p:pic>
        <p:nvPicPr>
          <p:cNvPr id="6" name="Picture 3" descr="babcock_international-01.png"/>
          <p:cNvPicPr>
            <a:picLocks noChangeAspect="1"/>
          </p:cNvPicPr>
          <p:nvPr/>
        </p:nvPicPr>
        <p:blipFill>
          <a:blip r:embed="rId3" cstate="print"/>
          <a:srcRect/>
          <a:stretch>
            <a:fillRect/>
          </a:stretch>
        </p:blipFill>
        <p:spPr bwMode="auto">
          <a:xfrm>
            <a:off x="8645525" y="6313488"/>
            <a:ext cx="360363" cy="525462"/>
          </a:xfrm>
          <a:prstGeom prst="rect">
            <a:avLst/>
          </a:prstGeom>
          <a:noFill/>
          <a:ln w="9525">
            <a:noFill/>
            <a:miter lim="800000"/>
            <a:headEnd/>
            <a:tailEnd/>
          </a:ln>
        </p:spPr>
      </p:pic>
      <p:sp>
        <p:nvSpPr>
          <p:cNvPr id="3" name="Subtitle 2"/>
          <p:cNvSpPr>
            <a:spLocks noGrp="1"/>
          </p:cNvSpPr>
          <p:nvPr>
            <p:ph type="subTitle" idx="1"/>
          </p:nvPr>
        </p:nvSpPr>
        <p:spPr>
          <a:xfrm>
            <a:off x="453414" y="76200"/>
            <a:ext cx="6400800" cy="533400"/>
          </a:xfrm>
          <a:prstGeom prst="rect">
            <a:avLst/>
          </a:prstGeo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BE5897-32DD-49FC-9E3F-7188EE9EE161}" type="datetimeFigureOut">
              <a:rPr lang="en-US">
                <a:solidFill>
                  <a:srgbClr val="2A4B5B"/>
                </a:solidFill>
              </a:rPr>
              <a:pPr>
                <a:defRPr/>
              </a:pPr>
              <a:t>12/10/2025</a:t>
            </a:fld>
            <a:endParaRPr lang="en-US" dirty="0">
              <a:solidFill>
                <a:srgbClr val="2A4B5B"/>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solidFill>
                <a:srgbClr val="2A4B5B"/>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4207235-3B83-41BC-9BD0-BAFF93CF337D}" type="slidenum">
              <a:rPr lang="en-US">
                <a:solidFill>
                  <a:srgbClr val="2A4B5B"/>
                </a:solidFill>
              </a:rPr>
              <a:pPr>
                <a:defRPr/>
              </a:pPr>
              <a:t>‹#›</a:t>
            </a:fld>
            <a:endParaRPr lang="en-US" dirty="0">
              <a:solidFill>
                <a:srgbClr val="2A4B5B"/>
              </a:solidFill>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66E5192-86EA-4F5A-B97D-866743937284}" type="datetimeFigureOut">
              <a:rPr lang="en-US">
                <a:solidFill>
                  <a:srgbClr val="2A4B5B"/>
                </a:solidFill>
              </a:rPr>
              <a:pPr>
                <a:defRPr/>
              </a:pPr>
              <a:t>12/10/2025</a:t>
            </a:fld>
            <a:endParaRPr lang="en-US" dirty="0">
              <a:solidFill>
                <a:srgbClr val="2A4B5B"/>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solidFill>
                <a:srgbClr val="2A4B5B"/>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2244DCA-846E-4085-8A4E-F28AF8373D58}" type="slidenum">
              <a:rPr lang="en-US">
                <a:solidFill>
                  <a:srgbClr val="2A4B5B"/>
                </a:solidFill>
              </a:rPr>
              <a:pPr>
                <a:defRPr/>
              </a:pPr>
              <a:t>‹#›</a:t>
            </a:fld>
            <a:endParaRPr lang="en-US" dirty="0">
              <a:solidFill>
                <a:srgbClr val="2A4B5B"/>
              </a:solidFill>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DFC84C-36B2-4DEA-A857-57EEDCAA77A0}" type="datetimeFigureOut">
              <a:rPr lang="en-US">
                <a:solidFill>
                  <a:srgbClr val="2A4B5B"/>
                </a:solidFill>
              </a:rPr>
              <a:pPr>
                <a:defRPr/>
              </a:pPr>
              <a:t>12/10/2025</a:t>
            </a:fld>
            <a:endParaRPr lang="en-US" dirty="0">
              <a:solidFill>
                <a:srgbClr val="2A4B5B"/>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solidFill>
                <a:srgbClr val="2A4B5B"/>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9B06705-E188-440F-8DFF-07948BA7167A}" type="slidenum">
              <a:rPr lang="en-US">
                <a:solidFill>
                  <a:srgbClr val="2A4B5B"/>
                </a:solidFill>
              </a:rPr>
              <a:pPr>
                <a:defRPr/>
              </a:pPr>
              <a:t>‹#›</a:t>
            </a:fld>
            <a:endParaRPr lang="en-US" dirty="0">
              <a:solidFill>
                <a:srgbClr val="2A4B5B"/>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F09CA7-A508-4EF8-BE11-A2ED2CF6BC88}" type="datetimeFigureOut">
              <a:rPr lang="en-US">
                <a:solidFill>
                  <a:srgbClr val="2A4B5B"/>
                </a:solidFill>
              </a:rPr>
              <a:pPr>
                <a:defRPr/>
              </a:pPr>
              <a:t>12/10/2025</a:t>
            </a:fld>
            <a:endParaRPr lang="en-US" dirty="0">
              <a:solidFill>
                <a:srgbClr val="2A4B5B"/>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solidFill>
                <a:srgbClr val="2A4B5B"/>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9986761-88CF-4951-A77C-3FFF3B80C4FC}" type="slidenum">
              <a:rPr lang="en-US">
                <a:solidFill>
                  <a:srgbClr val="2A4B5B"/>
                </a:solidFill>
              </a:rPr>
              <a:pPr>
                <a:defRPr/>
              </a:pPr>
              <a:t>‹#›</a:t>
            </a:fld>
            <a:endParaRPr lang="en-US" dirty="0">
              <a:solidFill>
                <a:srgbClr val="2A4B5B"/>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FB581CC-6FD3-4AF3-A31A-FF3A27D1A3CB}" type="datetimeFigureOut">
              <a:rPr lang="en-US">
                <a:solidFill>
                  <a:srgbClr val="2A4B5B"/>
                </a:solidFill>
              </a:rPr>
              <a:pPr>
                <a:defRPr/>
              </a:pPr>
              <a:t>12/10/2025</a:t>
            </a:fld>
            <a:endParaRPr lang="en-US" dirty="0">
              <a:solidFill>
                <a:srgbClr val="2A4B5B"/>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solidFill>
                <a:srgbClr val="2A4B5B"/>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1E11D40-9262-4B0B-85CA-981C12622679}" type="slidenum">
              <a:rPr lang="en-US">
                <a:solidFill>
                  <a:srgbClr val="2A4B5B"/>
                </a:solidFill>
              </a:rPr>
              <a:pPr>
                <a:defRPr/>
              </a:pPr>
              <a:t>‹#›</a:t>
            </a:fld>
            <a:endParaRPr lang="en-US" dirty="0">
              <a:solidFill>
                <a:srgbClr val="2A4B5B"/>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B1F91B6-AF52-4327-94FB-17C170D05EE5}" type="datetimeFigureOut">
              <a:rPr lang="en-US">
                <a:solidFill>
                  <a:srgbClr val="2A4B5B"/>
                </a:solidFill>
              </a:rPr>
              <a:pPr>
                <a:defRPr/>
              </a:pPr>
              <a:t>12/10/2025</a:t>
            </a:fld>
            <a:endParaRPr lang="en-US" dirty="0">
              <a:solidFill>
                <a:srgbClr val="2A4B5B"/>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solidFill>
                <a:srgbClr val="2A4B5B"/>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86C9AEA-81E8-46DE-963E-848EAF71C366}" type="slidenum">
              <a:rPr lang="en-US">
                <a:solidFill>
                  <a:srgbClr val="2A4B5B"/>
                </a:solidFill>
              </a:rPr>
              <a:pPr>
                <a:defRPr/>
              </a:pPr>
              <a:t>‹#›</a:t>
            </a:fld>
            <a:endParaRPr lang="en-US" dirty="0">
              <a:solidFill>
                <a:srgbClr val="2A4B5B"/>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EDA8C5-C9C5-4CB7-8F8E-923C9AB93911}" type="datetimeFigureOut">
              <a:rPr lang="en-US">
                <a:solidFill>
                  <a:srgbClr val="2A4B5B"/>
                </a:solidFill>
              </a:rPr>
              <a:pPr>
                <a:defRPr/>
              </a:pPr>
              <a:t>12/10/2025</a:t>
            </a:fld>
            <a:endParaRPr lang="en-US" dirty="0">
              <a:solidFill>
                <a:srgbClr val="2A4B5B"/>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solidFill>
                <a:srgbClr val="2A4B5B"/>
              </a:solidFill>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0BDB23-7F09-4515-8DF2-1722199CC8B3}" type="slidenum">
              <a:rPr lang="en-US">
                <a:solidFill>
                  <a:srgbClr val="2A4B5B"/>
                </a:solidFill>
              </a:rPr>
              <a:pPr>
                <a:defRPr/>
              </a:pPr>
              <a:t>‹#›</a:t>
            </a:fld>
            <a:endParaRPr lang="en-US" dirty="0">
              <a:solidFill>
                <a:srgbClr val="2A4B5B"/>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8D05A16-6C17-4AF5-8BAB-2737F0082E96}" type="datetimeFigureOut">
              <a:rPr lang="en-US">
                <a:solidFill>
                  <a:srgbClr val="2A4B5B"/>
                </a:solidFill>
              </a:rPr>
              <a:pPr>
                <a:defRPr/>
              </a:pPr>
              <a:t>12/10/2025</a:t>
            </a:fld>
            <a:endParaRPr lang="en-US" dirty="0">
              <a:solidFill>
                <a:srgbClr val="2A4B5B"/>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solidFill>
                <a:srgbClr val="2A4B5B"/>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41F89F4-E837-46B4-A1C8-55003D7971DE}" type="slidenum">
              <a:rPr lang="en-US">
                <a:solidFill>
                  <a:srgbClr val="2A4B5B"/>
                </a:solidFill>
              </a:rPr>
              <a:pPr>
                <a:defRPr/>
              </a:pPr>
              <a:t>‹#›</a:t>
            </a:fld>
            <a:endParaRPr lang="en-US" dirty="0">
              <a:solidFill>
                <a:srgbClr val="2A4B5B"/>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644D91-7AFB-4A55-9887-917A8EA57B65}" type="datetimeFigureOut">
              <a:rPr lang="en-US">
                <a:solidFill>
                  <a:srgbClr val="2A4B5B"/>
                </a:solidFill>
              </a:rPr>
              <a:pPr>
                <a:defRPr/>
              </a:pPr>
              <a:t>12/10/2025</a:t>
            </a:fld>
            <a:endParaRPr lang="en-US" dirty="0">
              <a:solidFill>
                <a:srgbClr val="2A4B5B"/>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solidFill>
                <a:srgbClr val="2A4B5B"/>
              </a:solidFill>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7562C10-A017-4A5E-9EBC-603C7B1C6B97}" type="slidenum">
              <a:rPr lang="en-US">
                <a:solidFill>
                  <a:srgbClr val="2A4B5B"/>
                </a:solidFill>
              </a:rPr>
              <a:pPr>
                <a:defRPr/>
              </a:pPr>
              <a:t>‹#›</a:t>
            </a:fld>
            <a:endParaRPr lang="en-US" dirty="0">
              <a:solidFill>
                <a:srgbClr val="2A4B5B"/>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17B276C-8798-409B-ADE6-B201AC2BF205}" type="datetimeFigureOut">
              <a:rPr lang="en-US">
                <a:solidFill>
                  <a:srgbClr val="2A4B5B"/>
                </a:solidFill>
              </a:rPr>
              <a:pPr>
                <a:defRPr/>
              </a:pPr>
              <a:t>12/10/2025</a:t>
            </a:fld>
            <a:endParaRPr lang="en-US" dirty="0">
              <a:solidFill>
                <a:srgbClr val="2A4B5B"/>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solidFill>
                <a:srgbClr val="2A4B5B"/>
              </a:solidFill>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1ED99A-85D2-4C49-BC19-09DAAC3E4A34}" type="slidenum">
              <a:rPr lang="en-US">
                <a:solidFill>
                  <a:srgbClr val="2A4B5B"/>
                </a:solidFill>
              </a:rPr>
              <a:pPr>
                <a:defRPr/>
              </a:pPr>
              <a:t>‹#›</a:t>
            </a:fld>
            <a:endParaRPr lang="en-US" dirty="0">
              <a:solidFill>
                <a:srgbClr val="2A4B5B"/>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F1E95E7-ADE0-45F6-A675-5615DA806C8D}" type="datetimeFigureOut">
              <a:rPr lang="en-US">
                <a:solidFill>
                  <a:srgbClr val="2A4B5B"/>
                </a:solidFill>
              </a:rPr>
              <a:pPr>
                <a:defRPr/>
              </a:pPr>
              <a:t>12/10/2025</a:t>
            </a:fld>
            <a:endParaRPr lang="en-US" dirty="0">
              <a:solidFill>
                <a:srgbClr val="2A4B5B"/>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dirty="0">
                <a:latin typeface="+mn-lt"/>
                <a:cs typeface="+mn-cs"/>
              </a:defRPr>
            </a:lvl1pPr>
          </a:lstStyle>
          <a:p>
            <a:pPr>
              <a:defRPr/>
            </a:pPr>
            <a:endParaRPr lang="en-US">
              <a:solidFill>
                <a:srgbClr val="2A4B5B"/>
              </a:solidFill>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9C18922-BCD1-4F92-8418-C299B11B1F75}" type="slidenum">
              <a:rPr lang="en-US">
                <a:solidFill>
                  <a:srgbClr val="2A4B5B"/>
                </a:solidFill>
              </a:rPr>
              <a:pPr>
                <a:defRPr/>
              </a:pPr>
              <a:t>‹#›</a:t>
            </a:fld>
            <a:endParaRPr lang="en-US" dirty="0">
              <a:solidFill>
                <a:srgbClr val="2A4B5B"/>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pitchFamily="34" charset="0"/>
        </a:defRPr>
      </a:lvl2pPr>
      <a:lvl3pPr algn="ctr" rtl="0" fontAlgn="base">
        <a:spcBef>
          <a:spcPct val="0"/>
        </a:spcBef>
        <a:spcAft>
          <a:spcPct val="0"/>
        </a:spcAft>
        <a:defRPr sz="4400">
          <a:solidFill>
            <a:schemeClr val="tx1"/>
          </a:solidFill>
          <a:latin typeface="Arial" pitchFamily="34" charset="0"/>
        </a:defRPr>
      </a:lvl3pPr>
      <a:lvl4pPr algn="ctr" rtl="0" fontAlgn="base">
        <a:spcBef>
          <a:spcPct val="0"/>
        </a:spcBef>
        <a:spcAft>
          <a:spcPct val="0"/>
        </a:spcAft>
        <a:defRPr sz="4400">
          <a:solidFill>
            <a:schemeClr val="tx1"/>
          </a:solidFill>
          <a:latin typeface="Arial" pitchFamily="34" charset="0"/>
        </a:defRPr>
      </a:lvl4pPr>
      <a:lvl5pPr algn="ctr" rtl="0" fontAlgn="base">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pixabay.com/en/child-portrait-happy-fun-kid-126041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3"/>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Unit TQ 001 / Section 1 / Understanding ‘Quality’</a:t>
            </a:r>
          </a:p>
        </p:txBody>
      </p:sp>
      <p:sp>
        <p:nvSpPr>
          <p:cNvPr id="11" name="TextBox 10"/>
          <p:cNvSpPr txBox="1"/>
          <p:nvPr/>
        </p:nvSpPr>
        <p:spPr>
          <a:xfrm>
            <a:off x="349788" y="2492896"/>
            <a:ext cx="8352928" cy="1200329"/>
          </a:xfrm>
          <a:prstGeom prst="rect">
            <a:avLst/>
          </a:prstGeom>
          <a:noFill/>
        </p:spPr>
        <p:txBody>
          <a:bodyPr wrap="square" rtlCol="0">
            <a:spAutoFit/>
          </a:bodyPr>
          <a:lstStyle/>
          <a:p>
            <a:pPr algn="ctr"/>
            <a:r>
              <a:rPr lang="en-GB" sz="3600" b="1" dirty="0"/>
              <a:t>What is TQM for </a:t>
            </a:r>
          </a:p>
          <a:p>
            <a:pPr algn="ctr"/>
            <a:r>
              <a:rPr lang="en-GB" sz="3600" b="1" dirty="0"/>
              <a:t>Business Executives</a:t>
            </a:r>
            <a:endParaRPr lang="en-GB" sz="3600" dirty="0"/>
          </a:p>
        </p:txBody>
      </p:sp>
      <p:sp>
        <p:nvSpPr>
          <p:cNvPr id="14" name="TextBox 13"/>
          <p:cNvSpPr txBox="1"/>
          <p:nvPr/>
        </p:nvSpPr>
        <p:spPr>
          <a:xfrm>
            <a:off x="8316416" y="6309320"/>
            <a:ext cx="683568" cy="307777"/>
          </a:xfrm>
          <a:prstGeom prst="rect">
            <a:avLst/>
          </a:prstGeom>
          <a:noFill/>
        </p:spPr>
        <p:txBody>
          <a:bodyPr wrap="square" rtlCol="0">
            <a:spAutoFit/>
          </a:bodyPr>
          <a:lstStyle/>
          <a:p>
            <a:r>
              <a:rPr lang="en-GB" sz="1400" dirty="0"/>
              <a:t>1/29</a:t>
            </a:r>
          </a:p>
        </p:txBody>
      </p:sp>
      <p:sp>
        <p:nvSpPr>
          <p:cNvPr id="3" name="Rectangle 2">
            <a:extLst>
              <a:ext uri="{FF2B5EF4-FFF2-40B4-BE49-F238E27FC236}">
                <a16:creationId xmlns:a16="http://schemas.microsoft.com/office/drawing/2014/main" id="{20B4F011-3985-0BED-0247-7F302785418B}"/>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pic>
        <p:nvPicPr>
          <p:cNvPr id="2" name="Picture 1" descr="A close-up of a silver medal&#10;&#10;AI-generated content may be incorrect.">
            <a:extLst>
              <a:ext uri="{FF2B5EF4-FFF2-40B4-BE49-F238E27FC236}">
                <a16:creationId xmlns:a16="http://schemas.microsoft.com/office/drawing/2014/main" id="{64C6A514-1C95-6E19-50CC-2DDF036E08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6441" y="895397"/>
            <a:ext cx="865882" cy="90906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C997C-9585-2C91-A64D-2DCF5A8C4693}"/>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A2813F3-2762-CB24-7664-7FFA6A3061EF}"/>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F7CDF06-A19D-D748-9FE7-428D5B5C6E0A}"/>
              </a:ext>
            </a:extLst>
          </p:cNvPr>
          <p:cNvSpPr txBox="1"/>
          <p:nvPr/>
        </p:nvSpPr>
        <p:spPr>
          <a:xfrm>
            <a:off x="8316416" y="6309320"/>
            <a:ext cx="683568" cy="307777"/>
          </a:xfrm>
          <a:prstGeom prst="rect">
            <a:avLst/>
          </a:prstGeom>
          <a:noFill/>
        </p:spPr>
        <p:txBody>
          <a:bodyPr wrap="square" rtlCol="0">
            <a:spAutoFit/>
          </a:bodyPr>
          <a:lstStyle/>
          <a:p>
            <a:r>
              <a:rPr lang="en-GB" sz="1400" dirty="0"/>
              <a:t>2/29</a:t>
            </a:r>
          </a:p>
        </p:txBody>
      </p:sp>
      <p:sp>
        <p:nvSpPr>
          <p:cNvPr id="8" name="TextBox 7">
            <a:extLst>
              <a:ext uri="{FF2B5EF4-FFF2-40B4-BE49-F238E27FC236}">
                <a16:creationId xmlns:a16="http://schemas.microsoft.com/office/drawing/2014/main" id="{5D38449C-1F1F-FB8F-45B7-D8D7B506C617}"/>
              </a:ext>
            </a:extLst>
          </p:cNvPr>
          <p:cNvSpPr txBox="1"/>
          <p:nvPr/>
        </p:nvSpPr>
        <p:spPr>
          <a:xfrm>
            <a:off x="467544" y="980728"/>
            <a:ext cx="8352928" cy="584775"/>
          </a:xfrm>
          <a:prstGeom prst="rect">
            <a:avLst/>
          </a:prstGeom>
          <a:noFill/>
        </p:spPr>
        <p:txBody>
          <a:bodyPr wrap="square" rtlCol="0">
            <a:spAutoFit/>
          </a:bodyPr>
          <a:lstStyle/>
          <a:p>
            <a:r>
              <a:rPr lang="en-GB" sz="3200" b="1" dirty="0"/>
              <a:t>Method of working – our recommendation</a:t>
            </a:r>
            <a:endParaRPr lang="en-GB" sz="3200" dirty="0"/>
          </a:p>
        </p:txBody>
      </p:sp>
      <p:sp>
        <p:nvSpPr>
          <p:cNvPr id="9" name="TextBox 8">
            <a:extLst>
              <a:ext uri="{FF2B5EF4-FFF2-40B4-BE49-F238E27FC236}">
                <a16:creationId xmlns:a16="http://schemas.microsoft.com/office/drawing/2014/main" id="{9DF94B4D-25BA-EAE3-D10B-F5B3D188D8EC}"/>
              </a:ext>
            </a:extLst>
          </p:cNvPr>
          <p:cNvSpPr txBox="1"/>
          <p:nvPr/>
        </p:nvSpPr>
        <p:spPr>
          <a:xfrm>
            <a:off x="471188" y="1772816"/>
            <a:ext cx="8349283" cy="4401205"/>
          </a:xfrm>
          <a:prstGeom prst="rect">
            <a:avLst/>
          </a:prstGeom>
          <a:noFill/>
        </p:spPr>
        <p:txBody>
          <a:bodyPr wrap="square" rtlCol="0">
            <a:spAutoFit/>
          </a:bodyPr>
          <a:lstStyle/>
          <a:p>
            <a:r>
              <a:rPr lang="en-GB" sz="2800" dirty="0"/>
              <a:t>We recommend that following the seminar each individual executive works through these materials again independently but, maybe also add this topic to the agenda of your regular Management meetings.</a:t>
            </a:r>
          </a:p>
          <a:p>
            <a:r>
              <a:rPr lang="en-GB" sz="2800" dirty="0"/>
              <a:t>At the end of the programme there is a Quiz included.</a:t>
            </a:r>
          </a:p>
          <a:p>
            <a:r>
              <a:rPr lang="en-GB" sz="2800" dirty="0"/>
              <a:t>Work through this material on your own but also go through the questions in the quiz at an executive meeting all together. Consensus is important.</a:t>
            </a:r>
          </a:p>
        </p:txBody>
      </p:sp>
      <p:sp>
        <p:nvSpPr>
          <p:cNvPr id="3" name="Rectangle 2">
            <a:extLst>
              <a:ext uri="{FF2B5EF4-FFF2-40B4-BE49-F238E27FC236}">
                <a16:creationId xmlns:a16="http://schemas.microsoft.com/office/drawing/2014/main" id="{E2921FA7-9A0A-5D8D-1F1E-264109A6B70B}"/>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E5C8EA2D-FAD4-1474-0190-8507B2C84905}"/>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9770179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67544" y="828527"/>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p:cNvSpPr txBox="1"/>
          <p:nvPr/>
        </p:nvSpPr>
        <p:spPr>
          <a:xfrm>
            <a:off x="605408" y="800284"/>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What actually is Quality?</a:t>
            </a:r>
          </a:p>
        </p:txBody>
      </p:sp>
      <p:sp>
        <p:nvSpPr>
          <p:cNvPr id="11" name="Rectangle 10"/>
          <p:cNvSpPr/>
          <p:nvPr/>
        </p:nvSpPr>
        <p:spPr>
          <a:xfrm>
            <a:off x="323528" y="1556355"/>
            <a:ext cx="8424936" cy="4801314"/>
          </a:xfrm>
          <a:prstGeom prst="rect">
            <a:avLst/>
          </a:prstGeom>
        </p:spPr>
        <p:txBody>
          <a:bodyPr wrap="square">
            <a:spAutoFit/>
          </a:bodyPr>
          <a:lstStyle/>
          <a:p>
            <a:pPr lvl="0"/>
            <a:r>
              <a:rPr lang="en-GB" dirty="0"/>
              <a:t>This is a good question and one that even quality ‘experts’ debate all the time. In the Western World, thoughts immediately turn to conformance, standardisation and ISO 9000. You will see later that there is far more to it than that.</a:t>
            </a:r>
          </a:p>
          <a:p>
            <a:pPr lvl="0"/>
            <a:endParaRPr lang="en-GB" dirty="0"/>
          </a:p>
          <a:p>
            <a:pPr lvl="0"/>
            <a:r>
              <a:rPr lang="en-GB" dirty="0"/>
              <a:t>The fact is that it is contextual.  In other words, the meaning changes slightly according to the situation.</a:t>
            </a:r>
          </a:p>
          <a:p>
            <a:pPr lvl="0"/>
            <a:endParaRPr lang="en-GB" dirty="0"/>
          </a:p>
          <a:p>
            <a:pPr lvl="0"/>
            <a:r>
              <a:rPr lang="en-GB" dirty="0"/>
              <a:t>It would be quite reasonable to say ‘I cannot define Quality’ but I know it when I see it.  It is the same with all judgmental terms such as ‘nice’, ‘beautiful’, ‘excellent’, ‘love’,  ‘noisy’ etc.</a:t>
            </a:r>
          </a:p>
          <a:p>
            <a:pPr lvl="0"/>
            <a:endParaRPr lang="en-GB" dirty="0"/>
          </a:p>
          <a:p>
            <a:pPr lvl="0"/>
            <a:r>
              <a:rPr lang="en-GB" dirty="0"/>
              <a:t>We all use the word ‘Quality’ in our everyday lives but rarely think about its meaning. </a:t>
            </a:r>
          </a:p>
          <a:p>
            <a:pPr lvl="0"/>
            <a:endParaRPr lang="en-GB" dirty="0"/>
          </a:p>
          <a:p>
            <a:pPr lvl="0"/>
            <a:r>
              <a:rPr lang="en-GB" dirty="0"/>
              <a:t>For example, if you went to the cinema last night and someone asks you what you thought of the film – you would without thinking, give a qualitative answer.</a:t>
            </a:r>
          </a:p>
          <a:p>
            <a:pPr lvl="0"/>
            <a:r>
              <a:rPr lang="en-GB" dirty="0"/>
              <a:t>‘yes, I really liked it’ or maybe ‘awful, we did not stay to the end’ </a:t>
            </a:r>
          </a:p>
        </p:txBody>
      </p:sp>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4/29</a:t>
            </a:r>
          </a:p>
        </p:txBody>
      </p:sp>
      <p:sp>
        <p:nvSpPr>
          <p:cNvPr id="3" name="Rectangle 2">
            <a:extLst>
              <a:ext uri="{FF2B5EF4-FFF2-40B4-BE49-F238E27FC236}">
                <a16:creationId xmlns:a16="http://schemas.microsoft.com/office/drawing/2014/main" id="{C8B378DF-8C1C-E206-7A8D-CE36C2350664}"/>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23C0984E-764D-2240-8AD8-8AF0B5585B24}"/>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5/29</a:t>
            </a:r>
          </a:p>
        </p:txBody>
      </p:sp>
      <p:sp>
        <p:nvSpPr>
          <p:cNvPr id="9" name="Rounded Rectangle 8"/>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What actually is Quality?</a:t>
            </a:r>
          </a:p>
        </p:txBody>
      </p:sp>
      <p:sp>
        <p:nvSpPr>
          <p:cNvPr id="16" name="Rectangle 15"/>
          <p:cNvSpPr/>
          <p:nvPr/>
        </p:nvSpPr>
        <p:spPr>
          <a:xfrm>
            <a:off x="533400" y="2128601"/>
            <a:ext cx="3888432" cy="3970318"/>
          </a:xfrm>
          <a:prstGeom prst="rect">
            <a:avLst/>
          </a:prstGeom>
        </p:spPr>
        <p:txBody>
          <a:bodyPr wrap="square">
            <a:spAutoFit/>
          </a:bodyPr>
          <a:lstStyle/>
          <a:p>
            <a:pPr lvl="0"/>
            <a:r>
              <a:rPr lang="en-GB" dirty="0"/>
              <a:t>Quality really is about being perceived to be good at something. We all want to be good at something whether it is our work, a pastime, in our community or family.</a:t>
            </a:r>
          </a:p>
          <a:p>
            <a:pPr lvl="0"/>
            <a:endParaRPr lang="en-GB" dirty="0"/>
          </a:p>
          <a:p>
            <a:pPr lvl="0"/>
            <a:r>
              <a:rPr lang="en-GB" dirty="0"/>
              <a:t>If we have children, we probably want to be regarded by our children and friends as being a good mum or dad.</a:t>
            </a:r>
          </a:p>
          <a:p>
            <a:pPr lvl="0"/>
            <a:endParaRPr lang="en-GB" dirty="0"/>
          </a:p>
          <a:p>
            <a:pPr lvl="0"/>
            <a:r>
              <a:rPr lang="en-GB" dirty="0"/>
              <a:t>As a family, we want to be respected and have our opinions requested and taken seriously.</a:t>
            </a:r>
          </a:p>
        </p:txBody>
      </p:sp>
      <p:pic>
        <p:nvPicPr>
          <p:cNvPr id="2050" name="Picture 2" descr="Image result for good family"/>
          <p:cNvPicPr>
            <a:picLocks noChangeAspect="1" noChangeArrowheads="1"/>
          </p:cNvPicPr>
          <p:nvPr/>
        </p:nvPicPr>
        <p:blipFill>
          <a:blip r:embed="rId3" cstate="print"/>
          <a:srcRect/>
          <a:stretch>
            <a:fillRect/>
          </a:stretch>
        </p:blipFill>
        <p:spPr bwMode="auto">
          <a:xfrm>
            <a:off x="4644008" y="2204864"/>
            <a:ext cx="3995502" cy="2664296"/>
          </a:xfrm>
          <a:prstGeom prst="rect">
            <a:avLst/>
          </a:prstGeom>
          <a:noFill/>
        </p:spPr>
      </p:pic>
      <p:sp>
        <p:nvSpPr>
          <p:cNvPr id="3" name="Rectangle 2">
            <a:extLst>
              <a:ext uri="{FF2B5EF4-FFF2-40B4-BE49-F238E27FC236}">
                <a16:creationId xmlns:a16="http://schemas.microsoft.com/office/drawing/2014/main" id="{7D0ABCD3-044F-7F0D-201D-CAE7D663F3E3}"/>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EB9D20A8-7A84-AE00-D5F4-F9D61DB7AA46}"/>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C8092-6E70-FC18-A340-ACDA5C524D58}"/>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80990C1-209C-4E0C-361C-E8693D46D61B}"/>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E4FC999-32E1-0431-D73A-C74A358E29E7}"/>
              </a:ext>
            </a:extLst>
          </p:cNvPr>
          <p:cNvSpPr txBox="1"/>
          <p:nvPr/>
        </p:nvSpPr>
        <p:spPr>
          <a:xfrm>
            <a:off x="8316416" y="6309320"/>
            <a:ext cx="683568" cy="307777"/>
          </a:xfrm>
          <a:prstGeom prst="rect">
            <a:avLst/>
          </a:prstGeom>
          <a:noFill/>
        </p:spPr>
        <p:txBody>
          <a:bodyPr wrap="square" rtlCol="0">
            <a:spAutoFit/>
          </a:bodyPr>
          <a:lstStyle/>
          <a:p>
            <a:r>
              <a:rPr lang="en-GB" sz="1400" dirty="0"/>
              <a:t>5/29</a:t>
            </a:r>
          </a:p>
        </p:txBody>
      </p:sp>
      <p:sp>
        <p:nvSpPr>
          <p:cNvPr id="9" name="Rounded Rectangle 8">
            <a:extLst>
              <a:ext uri="{FF2B5EF4-FFF2-40B4-BE49-F238E27FC236}">
                <a16:creationId xmlns:a16="http://schemas.microsoft.com/office/drawing/2014/main" id="{DB5D41B1-178D-BE2E-91E0-1BECD70492F2}"/>
              </a:ext>
            </a:extLst>
          </p:cNvPr>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6280E7F-8136-D742-000B-E20B2DB270F1}"/>
              </a:ext>
            </a:extLst>
          </p:cNvPr>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What actually is Quality?</a:t>
            </a:r>
          </a:p>
        </p:txBody>
      </p:sp>
      <p:sp>
        <p:nvSpPr>
          <p:cNvPr id="16" name="Rectangle 15">
            <a:extLst>
              <a:ext uri="{FF2B5EF4-FFF2-40B4-BE49-F238E27FC236}">
                <a16:creationId xmlns:a16="http://schemas.microsoft.com/office/drawing/2014/main" id="{E122763A-48F5-9EBB-E147-B087FECEFBBC}"/>
              </a:ext>
            </a:extLst>
          </p:cNvPr>
          <p:cNvSpPr/>
          <p:nvPr/>
        </p:nvSpPr>
        <p:spPr>
          <a:xfrm>
            <a:off x="533400" y="2128601"/>
            <a:ext cx="3888432" cy="3139321"/>
          </a:xfrm>
          <a:prstGeom prst="rect">
            <a:avLst/>
          </a:prstGeom>
        </p:spPr>
        <p:txBody>
          <a:bodyPr wrap="square">
            <a:spAutoFit/>
          </a:bodyPr>
          <a:lstStyle/>
          <a:p>
            <a:pPr lvl="0"/>
            <a:r>
              <a:rPr lang="en-GB" dirty="0"/>
              <a:t>Quality is a source of pride, self respect and it begins early in life </a:t>
            </a:r>
          </a:p>
          <a:p>
            <a:pPr lvl="0"/>
            <a:r>
              <a:rPr lang="en-GB" dirty="0"/>
              <a:t>‘mummy, mummy, I got a ‘gold star’! in my exercise book! </a:t>
            </a:r>
          </a:p>
          <a:p>
            <a:pPr lvl="0"/>
            <a:endParaRPr lang="en-GB" dirty="0"/>
          </a:p>
          <a:p>
            <a:pPr lvl="0"/>
            <a:r>
              <a:rPr lang="en-GB" dirty="0"/>
              <a:t>We go through life wanting to get gold stars in our exercise books!</a:t>
            </a:r>
          </a:p>
          <a:p>
            <a:pPr lvl="0"/>
            <a:endParaRPr lang="en-GB" dirty="0"/>
          </a:p>
          <a:p>
            <a:pPr lvl="0"/>
            <a:r>
              <a:rPr lang="en-GB" b="1" dirty="0"/>
              <a:t>Sadly, not everybody sees ‘Quality’ this way! If you do, then maybe you are on a winner!</a:t>
            </a:r>
          </a:p>
        </p:txBody>
      </p:sp>
      <p:sp>
        <p:nvSpPr>
          <p:cNvPr id="3" name="Rectangle 2">
            <a:extLst>
              <a:ext uri="{FF2B5EF4-FFF2-40B4-BE49-F238E27FC236}">
                <a16:creationId xmlns:a16="http://schemas.microsoft.com/office/drawing/2014/main" id="{5E13C59D-11FB-2BEF-4C91-4EC3C23E6255}"/>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pic>
        <p:nvPicPr>
          <p:cNvPr id="7" name="Picture 6" descr="A close-up of a child&#10;&#10;AI-generated content may be incorrect.">
            <a:extLst>
              <a:ext uri="{FF2B5EF4-FFF2-40B4-BE49-F238E27FC236}">
                <a16:creationId xmlns:a16="http://schemas.microsoft.com/office/drawing/2014/main" id="{E67AC3D4-3A06-D45A-75C4-040443016B0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10624" y="2095041"/>
            <a:ext cx="3707904" cy="2553046"/>
          </a:xfrm>
          <a:prstGeom prst="rect">
            <a:avLst/>
          </a:prstGeom>
        </p:spPr>
      </p:pic>
      <p:sp>
        <p:nvSpPr>
          <p:cNvPr id="8" name="TextBox 3">
            <a:extLst>
              <a:ext uri="{FF2B5EF4-FFF2-40B4-BE49-F238E27FC236}">
                <a16:creationId xmlns:a16="http://schemas.microsoft.com/office/drawing/2014/main" id="{38404CB5-AA36-8C55-FE25-022349F23003}"/>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922688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 Who is responsible?</a:t>
            </a:r>
          </a:p>
        </p:txBody>
      </p:sp>
      <p:sp>
        <p:nvSpPr>
          <p:cNvPr id="3" name="Rectangle 2"/>
          <p:cNvSpPr/>
          <p:nvPr/>
        </p:nvSpPr>
        <p:spPr>
          <a:xfrm>
            <a:off x="611560" y="1844824"/>
            <a:ext cx="4248472" cy="4524315"/>
          </a:xfrm>
          <a:prstGeom prst="rect">
            <a:avLst/>
          </a:prstGeom>
        </p:spPr>
        <p:txBody>
          <a:bodyPr wrap="square">
            <a:spAutoFit/>
          </a:bodyPr>
          <a:lstStyle/>
          <a:p>
            <a:pPr lvl="0"/>
            <a:endParaRPr lang="en-GB" dirty="0"/>
          </a:p>
          <a:p>
            <a:pPr lvl="0"/>
            <a:r>
              <a:rPr lang="en-GB" dirty="0"/>
              <a:t>Regardless of who is reading this, the probability is, if you are resident in the Western Hemisphere that your perception is that ‘Quality’ is the responsibility of the ‘Quality Manager’ or if not then someone who has the management of ‘Quality’ in their job description.</a:t>
            </a:r>
          </a:p>
          <a:p>
            <a:pPr lvl="0"/>
            <a:endParaRPr lang="en-GB" dirty="0"/>
          </a:p>
          <a:p>
            <a:pPr lvl="0"/>
            <a:r>
              <a:rPr lang="en-GB" dirty="0"/>
              <a:t>If this is the case then, whilst we understand why you might think it, in fact you couldn’t be more wrong. Why? </a:t>
            </a:r>
          </a:p>
          <a:p>
            <a:pPr lvl="0"/>
            <a:r>
              <a:rPr lang="en-GB" dirty="0"/>
              <a:t>Having a Quality Manager is a good way of passing the buck!</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132856"/>
            <a:ext cx="4122723" cy="3094259"/>
          </a:xfrm>
          <a:prstGeom prst="rect">
            <a:avLst/>
          </a:prstGeom>
        </p:spPr>
      </p:pic>
      <p:sp>
        <p:nvSpPr>
          <p:cNvPr id="5" name="Rounded Rectangle 4"/>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611560"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 Who is responsible for Quality?</a:t>
            </a:r>
          </a:p>
        </p:txBody>
      </p:sp>
      <p:cxnSp>
        <p:nvCxnSpPr>
          <p:cNvPr id="7" name="Straight Connector 6"/>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16416" y="6309320"/>
            <a:ext cx="683568" cy="307777"/>
          </a:xfrm>
          <a:prstGeom prst="rect">
            <a:avLst/>
          </a:prstGeom>
          <a:noFill/>
        </p:spPr>
        <p:txBody>
          <a:bodyPr wrap="square" rtlCol="0">
            <a:spAutoFit/>
          </a:bodyPr>
          <a:lstStyle/>
          <a:p>
            <a:r>
              <a:rPr lang="en-GB" sz="1400" dirty="0"/>
              <a:t>3/29</a:t>
            </a:r>
          </a:p>
        </p:txBody>
      </p:sp>
      <p:sp>
        <p:nvSpPr>
          <p:cNvPr id="11" name="Rectangle 10">
            <a:extLst>
              <a:ext uri="{FF2B5EF4-FFF2-40B4-BE49-F238E27FC236}">
                <a16:creationId xmlns:a16="http://schemas.microsoft.com/office/drawing/2014/main" id="{E2D377CB-CCFF-FC16-DD46-C2482E09C224}"/>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8" name="TextBox 3">
            <a:extLst>
              <a:ext uri="{FF2B5EF4-FFF2-40B4-BE49-F238E27FC236}">
                <a16:creationId xmlns:a16="http://schemas.microsoft.com/office/drawing/2014/main" id="{8615FF5B-C28E-8AA7-1E0A-06A4260402D7}"/>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6/29</a:t>
            </a:r>
          </a:p>
        </p:txBody>
      </p:sp>
      <p:sp>
        <p:nvSpPr>
          <p:cNvPr id="11" name="Rounded Rectangle 10"/>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TextBox 16"/>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What actually is Quality?</a:t>
            </a:r>
          </a:p>
        </p:txBody>
      </p:sp>
      <p:sp>
        <p:nvSpPr>
          <p:cNvPr id="18" name="Rectangle 17"/>
          <p:cNvSpPr/>
          <p:nvPr/>
        </p:nvSpPr>
        <p:spPr>
          <a:xfrm>
            <a:off x="533400" y="2128601"/>
            <a:ext cx="3888432" cy="4247317"/>
          </a:xfrm>
          <a:prstGeom prst="rect">
            <a:avLst/>
          </a:prstGeom>
        </p:spPr>
        <p:txBody>
          <a:bodyPr wrap="square">
            <a:spAutoFit/>
          </a:bodyPr>
          <a:lstStyle/>
          <a:p>
            <a:pPr lvl="0"/>
            <a:r>
              <a:rPr lang="en-GB" dirty="0"/>
              <a:t>If we participate in team sport we want to be selected, we want to play well. We want to get on well with our fellow players and collectively we all want to win but! To do that we soon learn that we are mutually dependant. We cannot do it on our own!. </a:t>
            </a:r>
          </a:p>
          <a:p>
            <a:pPr lvl="0"/>
            <a:r>
              <a:rPr lang="en-GB" dirty="0"/>
              <a:t>If it is an individual sport such as cycle time trialling or track athletics, we might still want to be selected and be part of a team but our build up and training is often down to us or us and possibly our coach advising us.</a:t>
            </a:r>
          </a:p>
        </p:txBody>
      </p:sp>
      <p:pic>
        <p:nvPicPr>
          <p:cNvPr id="191490" name="Picture 2"/>
          <p:cNvPicPr>
            <a:picLocks noChangeAspect="1" noChangeArrowheads="1"/>
          </p:cNvPicPr>
          <p:nvPr/>
        </p:nvPicPr>
        <p:blipFill>
          <a:blip r:embed="rId3" cstate="print"/>
          <a:srcRect/>
          <a:stretch>
            <a:fillRect/>
          </a:stretch>
        </p:blipFill>
        <p:spPr bwMode="auto">
          <a:xfrm>
            <a:off x="4499992" y="2204864"/>
            <a:ext cx="4128459" cy="3096344"/>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F26F13D4-28F6-E1F2-13A2-DD511396E76A}"/>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EDF8AE07-4789-DEB9-0C74-F378C6CF5646}"/>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7/29</a:t>
            </a:r>
          </a:p>
        </p:txBody>
      </p:sp>
      <p:sp>
        <p:nvSpPr>
          <p:cNvPr id="11" name="Rounded Rectangle 10"/>
          <p:cNvSpPr/>
          <p:nvPr/>
        </p:nvSpPr>
        <p:spPr>
          <a:xfrm>
            <a:off x="467544" y="764704"/>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TextBox 16"/>
          <p:cNvSpPr txBox="1"/>
          <p:nvPr/>
        </p:nvSpPr>
        <p:spPr>
          <a:xfrm>
            <a:off x="539552" y="764704"/>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What actually is Quality?</a:t>
            </a:r>
          </a:p>
        </p:txBody>
      </p:sp>
      <p:sp>
        <p:nvSpPr>
          <p:cNvPr id="10" name="Rectangle 9"/>
          <p:cNvSpPr/>
          <p:nvPr/>
        </p:nvSpPr>
        <p:spPr>
          <a:xfrm>
            <a:off x="533400" y="1635765"/>
            <a:ext cx="7855024" cy="2585323"/>
          </a:xfrm>
          <a:prstGeom prst="rect">
            <a:avLst/>
          </a:prstGeom>
        </p:spPr>
        <p:txBody>
          <a:bodyPr wrap="square">
            <a:spAutoFit/>
          </a:bodyPr>
          <a:lstStyle/>
          <a:p>
            <a:pPr lvl="0"/>
            <a:r>
              <a:rPr lang="en-GB" dirty="0"/>
              <a:t>Quality is all of the above, trying to do our best, knowing what is regarded to be ‘good’, knowing our own performance, having the means to check our own performance against some standards and  then making improvements where we see the opportunity.</a:t>
            </a:r>
          </a:p>
          <a:p>
            <a:pPr lvl="0"/>
            <a:endParaRPr lang="en-GB" dirty="0"/>
          </a:p>
          <a:p>
            <a:pPr lvl="0"/>
            <a:r>
              <a:rPr lang="en-GB" dirty="0"/>
              <a:t>So, ‘quality’ is just as important outside of work in our private lives as it is in our work. There is no real difference provided that we are given the education, training and empowerment to be able to make a difference.</a:t>
            </a:r>
          </a:p>
          <a:p>
            <a:pPr lvl="0"/>
            <a:endParaRPr lang="en-GB" dirty="0"/>
          </a:p>
        </p:txBody>
      </p:sp>
      <p:sp>
        <p:nvSpPr>
          <p:cNvPr id="13" name="Rounded Rectangle 12"/>
          <p:cNvSpPr/>
          <p:nvPr/>
        </p:nvSpPr>
        <p:spPr>
          <a:xfrm>
            <a:off x="467544" y="4005064"/>
            <a:ext cx="8352928" cy="2232248"/>
          </a:xfrm>
          <a:prstGeom prst="roundRect">
            <a:avLst/>
          </a:prstGeom>
          <a:solidFill>
            <a:schemeClr val="bg1"/>
          </a:solid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899592" y="4543960"/>
            <a:ext cx="6624736" cy="1477328"/>
          </a:xfrm>
          <a:prstGeom prst="rect">
            <a:avLst/>
          </a:prstGeom>
          <a:noFill/>
        </p:spPr>
        <p:txBody>
          <a:bodyPr wrap="square" rtlCol="0">
            <a:spAutoFit/>
          </a:bodyPr>
          <a:lstStyle/>
          <a:p>
            <a:r>
              <a:rPr lang="en-GB" dirty="0"/>
              <a:t>Before moving on, just think about the work you do and ask yourself, “is there something that I would like to be seen as being better at and I would like recognition for”?   It does not have to be anything big.  Even the very small things are important especially if they make us feel better. </a:t>
            </a:r>
          </a:p>
        </p:txBody>
      </p:sp>
      <p:sp>
        <p:nvSpPr>
          <p:cNvPr id="18" name="TextBox 17"/>
          <p:cNvSpPr txBox="1"/>
          <p:nvPr/>
        </p:nvSpPr>
        <p:spPr>
          <a:xfrm>
            <a:off x="899592" y="4183920"/>
            <a:ext cx="3384376" cy="369332"/>
          </a:xfrm>
          <a:prstGeom prst="rect">
            <a:avLst/>
          </a:prstGeom>
          <a:noFill/>
        </p:spPr>
        <p:txBody>
          <a:bodyPr wrap="square" rtlCol="0">
            <a:spAutoFit/>
          </a:bodyPr>
          <a:lstStyle/>
          <a:p>
            <a:r>
              <a:rPr lang="en-GB" b="1" dirty="0">
                <a:solidFill>
                  <a:schemeClr val="accent3">
                    <a:lumMod val="75000"/>
                  </a:schemeClr>
                </a:solidFill>
              </a:rPr>
              <a:t>Quality in your workplace</a:t>
            </a:r>
          </a:p>
        </p:txBody>
      </p:sp>
      <p:pic>
        <p:nvPicPr>
          <p:cNvPr id="1028" name="Picture 4" descr="Image result for cartoon thinking man"/>
          <p:cNvPicPr>
            <a:picLocks noChangeAspect="1" noChangeArrowheads="1"/>
          </p:cNvPicPr>
          <p:nvPr/>
        </p:nvPicPr>
        <p:blipFill>
          <a:blip r:embed="rId3" cstate="print"/>
          <a:srcRect/>
          <a:stretch>
            <a:fillRect/>
          </a:stretch>
        </p:blipFill>
        <p:spPr bwMode="auto">
          <a:xfrm>
            <a:off x="7524328" y="4221088"/>
            <a:ext cx="915042" cy="1656184"/>
          </a:xfrm>
          <a:prstGeom prst="rect">
            <a:avLst/>
          </a:prstGeom>
          <a:noFill/>
        </p:spPr>
      </p:pic>
      <p:sp>
        <p:nvSpPr>
          <p:cNvPr id="3" name="Rectangle 2">
            <a:extLst>
              <a:ext uri="{FF2B5EF4-FFF2-40B4-BE49-F238E27FC236}">
                <a16:creationId xmlns:a16="http://schemas.microsoft.com/office/drawing/2014/main" id="{0D90971A-E927-5D8A-DD7E-F4DE58A61076}"/>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2F4C1B93-6053-565C-C3F9-2470E044D577}"/>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EE72F-79A9-F802-F834-9565EA39B73D}"/>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92CCCCF-5C0C-D366-8C41-D1B80221B0A1}"/>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9C8CF05-3808-A831-B326-990B4C0322D0}"/>
              </a:ext>
            </a:extLst>
          </p:cNvPr>
          <p:cNvSpPr txBox="1"/>
          <p:nvPr/>
        </p:nvSpPr>
        <p:spPr>
          <a:xfrm>
            <a:off x="8316416" y="6309320"/>
            <a:ext cx="683568" cy="307777"/>
          </a:xfrm>
          <a:prstGeom prst="rect">
            <a:avLst/>
          </a:prstGeom>
          <a:noFill/>
        </p:spPr>
        <p:txBody>
          <a:bodyPr wrap="square" rtlCol="0">
            <a:spAutoFit/>
          </a:bodyPr>
          <a:lstStyle/>
          <a:p>
            <a:r>
              <a:rPr lang="en-GB" sz="1400" dirty="0"/>
              <a:t>8/29</a:t>
            </a:r>
          </a:p>
        </p:txBody>
      </p:sp>
      <p:sp>
        <p:nvSpPr>
          <p:cNvPr id="11" name="Rounded Rectangle 10">
            <a:extLst>
              <a:ext uri="{FF2B5EF4-FFF2-40B4-BE49-F238E27FC236}">
                <a16:creationId xmlns:a16="http://schemas.microsoft.com/office/drawing/2014/main" id="{69F2C1EA-0867-82E9-EC0E-678937BDFB53}"/>
              </a:ext>
            </a:extLst>
          </p:cNvPr>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5E97C2D-7054-1609-212B-B8095DD0C809}"/>
              </a:ext>
            </a:extLst>
          </p:cNvPr>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What actually is Quality?</a:t>
            </a:r>
          </a:p>
        </p:txBody>
      </p:sp>
      <p:sp>
        <p:nvSpPr>
          <p:cNvPr id="9" name="Rectangle 8">
            <a:extLst>
              <a:ext uri="{FF2B5EF4-FFF2-40B4-BE49-F238E27FC236}">
                <a16:creationId xmlns:a16="http://schemas.microsoft.com/office/drawing/2014/main" id="{1E589107-E671-5412-C342-BF8CC5F571C3}"/>
              </a:ext>
            </a:extLst>
          </p:cNvPr>
          <p:cNvSpPr/>
          <p:nvPr/>
        </p:nvSpPr>
        <p:spPr>
          <a:xfrm>
            <a:off x="467543" y="2060848"/>
            <a:ext cx="3888433" cy="4524315"/>
          </a:xfrm>
          <a:prstGeom prst="rect">
            <a:avLst/>
          </a:prstGeom>
        </p:spPr>
        <p:txBody>
          <a:bodyPr wrap="square">
            <a:spAutoFit/>
          </a:bodyPr>
          <a:lstStyle/>
          <a:p>
            <a:pPr lvl="0"/>
            <a:r>
              <a:rPr lang="en-GB" dirty="0"/>
              <a:t>If we are bidding for a contract, we are up against others who are as determined to win it as you are.</a:t>
            </a:r>
          </a:p>
          <a:p>
            <a:pPr lvl="0"/>
            <a:r>
              <a:rPr lang="en-GB" dirty="0"/>
              <a:t>What are their strengths and weaknesses compared with ours?</a:t>
            </a:r>
          </a:p>
          <a:p>
            <a:pPr lvl="0"/>
            <a:endParaRPr lang="en-GB" dirty="0"/>
          </a:p>
          <a:p>
            <a:pPr lvl="0"/>
            <a:r>
              <a:rPr lang="en-GB" dirty="0"/>
              <a:t>How might we equal or surpass their strengths? How might we exploit their weaknesses? </a:t>
            </a:r>
          </a:p>
          <a:p>
            <a:pPr lvl="0"/>
            <a:endParaRPr lang="en-GB" dirty="0"/>
          </a:p>
          <a:p>
            <a:pPr lvl="0"/>
            <a:r>
              <a:rPr lang="en-GB" dirty="0"/>
              <a:t>If there are other market related issues that impact on everyone such as tariffs, border controls etc. Can we find a way of dealing with them that gives us a competitive advantage?</a:t>
            </a:r>
          </a:p>
        </p:txBody>
      </p:sp>
      <p:pic>
        <p:nvPicPr>
          <p:cNvPr id="16" name="Picture 15">
            <a:extLst>
              <a:ext uri="{FF2B5EF4-FFF2-40B4-BE49-F238E27FC236}">
                <a16:creationId xmlns:a16="http://schemas.microsoft.com/office/drawing/2014/main" id="{BA3ADD69-E627-E95C-1F3A-30698F8DA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291" y="2073954"/>
            <a:ext cx="4607810" cy="3010329"/>
          </a:xfrm>
          <a:prstGeom prst="rect">
            <a:avLst/>
          </a:prstGeom>
        </p:spPr>
      </p:pic>
      <p:sp>
        <p:nvSpPr>
          <p:cNvPr id="3" name="Rectangle 2">
            <a:extLst>
              <a:ext uri="{FF2B5EF4-FFF2-40B4-BE49-F238E27FC236}">
                <a16:creationId xmlns:a16="http://schemas.microsoft.com/office/drawing/2014/main" id="{E8C979F3-48EE-2B65-86E7-9FEAE8640E6D}"/>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0DFD83CB-2D1E-897C-976F-5663C50D9082}"/>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18913889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9/29</a:t>
            </a:r>
          </a:p>
        </p:txBody>
      </p:sp>
      <p:sp>
        <p:nvSpPr>
          <p:cNvPr id="10" name="Rounded Rectangle 9"/>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TextBox 15"/>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What actually is Quality?</a:t>
            </a:r>
          </a:p>
        </p:txBody>
      </p:sp>
      <p:sp>
        <p:nvSpPr>
          <p:cNvPr id="19" name="Rectangle 18"/>
          <p:cNvSpPr/>
          <p:nvPr/>
        </p:nvSpPr>
        <p:spPr>
          <a:xfrm>
            <a:off x="467544" y="2174083"/>
            <a:ext cx="3888432" cy="3970318"/>
          </a:xfrm>
          <a:prstGeom prst="rect">
            <a:avLst/>
          </a:prstGeom>
        </p:spPr>
        <p:txBody>
          <a:bodyPr wrap="square">
            <a:spAutoFit/>
          </a:bodyPr>
          <a:lstStyle/>
          <a:p>
            <a:pPr lvl="0"/>
            <a:r>
              <a:rPr lang="en-GB" dirty="0"/>
              <a:t>The great thing about understanding the means by which ‘quality’ can be achieved is that it can be life changing.  Being the best individually and collectively is just great!</a:t>
            </a:r>
          </a:p>
          <a:p>
            <a:pPr lvl="0"/>
            <a:endParaRPr lang="en-GB" dirty="0"/>
          </a:p>
          <a:p>
            <a:pPr lvl="0"/>
            <a:r>
              <a:rPr lang="en-GB" dirty="0"/>
              <a:t>Ask the members of Team GB after they came home with their bunches of medals.  This could be you and your colleagues.  Maybe you could win the overseas Deming Award?. </a:t>
            </a:r>
            <a:r>
              <a:rPr lang="en-GB" i="1" dirty="0"/>
              <a:t>– we all want gold stars in our exercise books!</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2172341"/>
            <a:ext cx="4331299" cy="3344552"/>
          </a:xfrm>
          <a:prstGeom prst="rect">
            <a:avLst/>
          </a:prstGeom>
        </p:spPr>
      </p:pic>
      <p:sp>
        <p:nvSpPr>
          <p:cNvPr id="3" name="Rectangle 2">
            <a:extLst>
              <a:ext uri="{FF2B5EF4-FFF2-40B4-BE49-F238E27FC236}">
                <a16:creationId xmlns:a16="http://schemas.microsoft.com/office/drawing/2014/main" id="{E23A0826-CDF8-EE1A-891B-E733E555D0BD}"/>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FA0B4A86-91B4-DB2D-FE4A-E709EE98EC3B}"/>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pic>
        <p:nvPicPr>
          <p:cNvPr id="4" name="Picture 3" descr="A close-up of a silver medal&#10;&#10;AI-generated content may be incorrect.">
            <a:extLst>
              <a:ext uri="{FF2B5EF4-FFF2-40B4-BE49-F238E27FC236}">
                <a16:creationId xmlns:a16="http://schemas.microsoft.com/office/drawing/2014/main" id="{8EBAB018-5380-903E-C8F8-D62CB480E1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8" y="4077072"/>
            <a:ext cx="592322" cy="62186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10/29</a:t>
            </a:r>
          </a:p>
        </p:txBody>
      </p:sp>
      <p:sp>
        <p:nvSpPr>
          <p:cNvPr id="10" name="Rounded Rectangle 9"/>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TextBox 15"/>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Who is responsible?</a:t>
            </a:r>
          </a:p>
        </p:txBody>
      </p:sp>
      <p:sp>
        <p:nvSpPr>
          <p:cNvPr id="11" name="Rectangle 10"/>
          <p:cNvSpPr/>
          <p:nvPr/>
        </p:nvSpPr>
        <p:spPr>
          <a:xfrm>
            <a:off x="467543" y="1844824"/>
            <a:ext cx="3888434" cy="4524315"/>
          </a:xfrm>
          <a:prstGeom prst="rect">
            <a:avLst/>
          </a:prstGeom>
        </p:spPr>
        <p:txBody>
          <a:bodyPr wrap="square">
            <a:spAutoFit/>
          </a:bodyPr>
          <a:lstStyle/>
          <a:p>
            <a:pPr lvl="0"/>
            <a:endParaRPr lang="en-GB" dirty="0"/>
          </a:p>
          <a:p>
            <a:pPr lvl="0"/>
            <a:r>
              <a:rPr lang="en-GB" dirty="0"/>
              <a:t>Because regardless of who you are and whatever your role in an organisation, </a:t>
            </a:r>
            <a:r>
              <a:rPr lang="en-GB" i="1" dirty="0"/>
              <a:t>you </a:t>
            </a:r>
            <a:r>
              <a:rPr lang="en-GB" dirty="0"/>
              <a:t>are personally responsible for your own quality provided that you are given the chance.   At least you are responsible for the quality of what you do. Nobody else, just you!</a:t>
            </a:r>
          </a:p>
          <a:p>
            <a:pPr lvl="0"/>
            <a:endParaRPr lang="en-GB" dirty="0"/>
          </a:p>
          <a:p>
            <a:pPr lvl="0"/>
            <a:r>
              <a:rPr lang="en-GB" dirty="0"/>
              <a:t>However, you and your co executives are, or should be, a team. Your company’s performance is dependant on your collective aspirations as a team!</a:t>
            </a:r>
          </a:p>
          <a:p>
            <a:endParaRPr lang="en-GB"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246" y="1844985"/>
            <a:ext cx="4273372" cy="3384376"/>
          </a:xfrm>
          <a:prstGeom prst="rect">
            <a:avLst/>
          </a:prstGeom>
        </p:spPr>
      </p:pic>
      <p:sp>
        <p:nvSpPr>
          <p:cNvPr id="3" name="Rectangle 2">
            <a:extLst>
              <a:ext uri="{FF2B5EF4-FFF2-40B4-BE49-F238E27FC236}">
                <a16:creationId xmlns:a16="http://schemas.microsoft.com/office/drawing/2014/main" id="{C6F6902D-B03E-C1B5-60C1-F8C163ABD08E}"/>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17322BB5-8FD3-B124-8A80-CE947878821D}"/>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02DA6-4C9B-CA90-2651-61291122A623}"/>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6EC7903-B2BD-644B-94A9-DF4BDB5A0CF7}"/>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3">
            <a:extLst>
              <a:ext uri="{FF2B5EF4-FFF2-40B4-BE49-F238E27FC236}">
                <a16:creationId xmlns:a16="http://schemas.microsoft.com/office/drawing/2014/main" id="{8799A584-C74D-07ED-DE1A-2C9D625D3F1D}"/>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
        <p:nvSpPr>
          <p:cNvPr id="11" name="TextBox 10">
            <a:extLst>
              <a:ext uri="{FF2B5EF4-FFF2-40B4-BE49-F238E27FC236}">
                <a16:creationId xmlns:a16="http://schemas.microsoft.com/office/drawing/2014/main" id="{0591E618-4EFD-6136-22FF-5396A6ED622E}"/>
              </a:ext>
            </a:extLst>
          </p:cNvPr>
          <p:cNvSpPr txBox="1"/>
          <p:nvPr/>
        </p:nvSpPr>
        <p:spPr>
          <a:xfrm>
            <a:off x="452364" y="908720"/>
            <a:ext cx="8352928" cy="5386090"/>
          </a:xfrm>
          <a:prstGeom prst="rect">
            <a:avLst/>
          </a:prstGeom>
          <a:noFill/>
        </p:spPr>
        <p:txBody>
          <a:bodyPr wrap="square" rtlCol="0">
            <a:spAutoFit/>
          </a:bodyPr>
          <a:lstStyle/>
          <a:p>
            <a:pPr algn="ctr"/>
            <a:r>
              <a:rPr lang="en-GB" sz="3600" b="1" dirty="0"/>
              <a:t>Welcome</a:t>
            </a:r>
          </a:p>
          <a:p>
            <a:r>
              <a:rPr lang="en-GB" sz="2800" b="1" dirty="0"/>
              <a:t>This programme is intended for organisations whose business objectives are to become and remain the best in class whatever their field of operation.</a:t>
            </a:r>
          </a:p>
          <a:p>
            <a:endParaRPr lang="en-GB" sz="2800" b="1" dirty="0"/>
          </a:p>
          <a:p>
            <a:r>
              <a:rPr lang="en-GB" sz="2800" b="1" dirty="0"/>
              <a:t>This programme has been designed exclusively for Business Executives who are each responsible for the management of all functions in an organisation whether it be Finance, Marketing, Sales, Operations, R&amp;D, After Sales etc.</a:t>
            </a:r>
            <a:endParaRPr lang="en-GB" sz="2800" dirty="0"/>
          </a:p>
        </p:txBody>
      </p:sp>
      <p:sp>
        <p:nvSpPr>
          <p:cNvPr id="14" name="TextBox 13">
            <a:extLst>
              <a:ext uri="{FF2B5EF4-FFF2-40B4-BE49-F238E27FC236}">
                <a16:creationId xmlns:a16="http://schemas.microsoft.com/office/drawing/2014/main" id="{DF3B6154-35F1-0899-D738-0E15B2E5FD44}"/>
              </a:ext>
            </a:extLst>
          </p:cNvPr>
          <p:cNvSpPr txBox="1"/>
          <p:nvPr/>
        </p:nvSpPr>
        <p:spPr>
          <a:xfrm>
            <a:off x="8316416" y="6309320"/>
            <a:ext cx="683568" cy="307777"/>
          </a:xfrm>
          <a:prstGeom prst="rect">
            <a:avLst/>
          </a:prstGeom>
          <a:noFill/>
        </p:spPr>
        <p:txBody>
          <a:bodyPr wrap="square" rtlCol="0">
            <a:spAutoFit/>
          </a:bodyPr>
          <a:lstStyle/>
          <a:p>
            <a:r>
              <a:rPr lang="en-GB" sz="1400" dirty="0"/>
              <a:t>1/29</a:t>
            </a:r>
          </a:p>
        </p:txBody>
      </p:sp>
      <p:sp>
        <p:nvSpPr>
          <p:cNvPr id="3" name="Rectangle 2">
            <a:extLst>
              <a:ext uri="{FF2B5EF4-FFF2-40B4-BE49-F238E27FC236}">
                <a16:creationId xmlns:a16="http://schemas.microsoft.com/office/drawing/2014/main" id="{078AAA72-6802-E0DA-4328-B669D4BD9908}"/>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Tree>
    <p:extLst>
      <p:ext uri="{BB962C8B-B14F-4D97-AF65-F5344CB8AC3E}">
        <p14:creationId xmlns:p14="http://schemas.microsoft.com/office/powerpoint/2010/main" val="37504231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11/29</a:t>
            </a:r>
          </a:p>
        </p:txBody>
      </p:sp>
      <p:sp>
        <p:nvSpPr>
          <p:cNvPr id="10" name="Rounded Rectangle 9"/>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TextBox 15"/>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Role of the Quality Manager?</a:t>
            </a:r>
          </a:p>
        </p:txBody>
      </p:sp>
      <p:sp>
        <p:nvSpPr>
          <p:cNvPr id="18" name="Rectangle 17"/>
          <p:cNvSpPr/>
          <p:nvPr/>
        </p:nvSpPr>
        <p:spPr>
          <a:xfrm>
            <a:off x="467544" y="1844824"/>
            <a:ext cx="4586060" cy="3970318"/>
          </a:xfrm>
          <a:prstGeom prst="rect">
            <a:avLst/>
          </a:prstGeom>
        </p:spPr>
        <p:txBody>
          <a:bodyPr wrap="square">
            <a:spAutoFit/>
          </a:bodyPr>
          <a:lstStyle/>
          <a:p>
            <a:pPr lvl="0"/>
            <a:r>
              <a:rPr lang="en-GB" dirty="0"/>
              <a:t>What indeed if Quality actually is everybody’s business? </a:t>
            </a:r>
          </a:p>
          <a:p>
            <a:pPr lvl="0"/>
            <a:endParaRPr lang="en-GB" dirty="0"/>
          </a:p>
          <a:p>
            <a:pPr lvl="0"/>
            <a:r>
              <a:rPr lang="en-GB" dirty="0"/>
              <a:t>Well professional football teams have Managers but the managers are not kicking the ball on the field. Their job is to build the team and to assist in helping everyone on the payroll to work together to help  their team to become the top in the league.</a:t>
            </a:r>
          </a:p>
          <a:p>
            <a:pPr lvl="0"/>
            <a:endParaRPr lang="en-GB" dirty="0"/>
          </a:p>
          <a:p>
            <a:pPr lvl="0"/>
            <a:r>
              <a:rPr lang="en-GB" dirty="0"/>
              <a:t>This is much the same as the job of a Football or Rugby manager.</a:t>
            </a:r>
          </a:p>
          <a:p>
            <a:pPr lvl="0"/>
            <a:r>
              <a:rPr lang="en-GB" dirty="0"/>
              <a:t>It is not a blame game. Quality managers should be coaches not policemen.</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3604" y="2276873"/>
            <a:ext cx="3640315" cy="3168352"/>
          </a:xfrm>
          <a:prstGeom prst="rect">
            <a:avLst/>
          </a:prstGeom>
        </p:spPr>
      </p:pic>
      <p:sp>
        <p:nvSpPr>
          <p:cNvPr id="3" name="Rectangle 2">
            <a:extLst>
              <a:ext uri="{FF2B5EF4-FFF2-40B4-BE49-F238E27FC236}">
                <a16:creationId xmlns:a16="http://schemas.microsoft.com/office/drawing/2014/main" id="{4915A4C2-6BDE-C505-DD8C-1A41F2A7A98C}"/>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ABBA3176-F52A-00B1-CF68-26C41176DD7D}"/>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12/29</a:t>
            </a:r>
          </a:p>
        </p:txBody>
      </p:sp>
      <p:sp>
        <p:nvSpPr>
          <p:cNvPr id="10" name="Rounded Rectangle 9"/>
          <p:cNvSpPr/>
          <p:nvPr/>
        </p:nvSpPr>
        <p:spPr>
          <a:xfrm>
            <a:off x="467544" y="788284"/>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TextBox 15"/>
          <p:cNvSpPr txBox="1"/>
          <p:nvPr/>
        </p:nvSpPr>
        <p:spPr>
          <a:xfrm>
            <a:off x="467544" y="76644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Why a Quality Manager?</a:t>
            </a:r>
          </a:p>
        </p:txBody>
      </p:sp>
      <p:sp>
        <p:nvSpPr>
          <p:cNvPr id="11" name="Rectangle 10"/>
          <p:cNvSpPr/>
          <p:nvPr/>
        </p:nvSpPr>
        <p:spPr>
          <a:xfrm>
            <a:off x="467544" y="1632029"/>
            <a:ext cx="5184576" cy="3139321"/>
          </a:xfrm>
          <a:prstGeom prst="rect">
            <a:avLst/>
          </a:prstGeom>
        </p:spPr>
        <p:txBody>
          <a:bodyPr wrap="square">
            <a:spAutoFit/>
          </a:bodyPr>
          <a:lstStyle/>
          <a:p>
            <a:pPr lvl="0"/>
            <a:r>
              <a:rPr lang="en-GB" dirty="0"/>
              <a:t>‘Quality Management’ in Western societies is often regarded as a Police style activity  – Whose fault was it?  When something has gone wrong– the result is often ‘a blame culture’ in which people think that ‘Quality’ is something we whip ourselves with rather than give us a sense of pride. </a:t>
            </a:r>
          </a:p>
          <a:p>
            <a:pPr lvl="0"/>
            <a:endParaRPr lang="en-GB" dirty="0"/>
          </a:p>
          <a:p>
            <a:pPr lvl="0"/>
            <a:r>
              <a:rPr lang="en-GB" dirty="0"/>
              <a:t>This is crazy because nobody goes to work with the idea of doing a non quality job. </a:t>
            </a:r>
          </a:p>
          <a:p>
            <a:pPr lvl="0"/>
            <a:r>
              <a:rPr lang="en-GB" dirty="0"/>
              <a:t>This is very different in parts of the Far East.</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958634"/>
            <a:ext cx="3149896" cy="2520277"/>
          </a:xfrm>
          <a:prstGeom prst="rect">
            <a:avLst/>
          </a:prstGeom>
        </p:spPr>
      </p:pic>
      <p:sp>
        <p:nvSpPr>
          <p:cNvPr id="3" name="Rectangle 2">
            <a:extLst>
              <a:ext uri="{FF2B5EF4-FFF2-40B4-BE49-F238E27FC236}">
                <a16:creationId xmlns:a16="http://schemas.microsoft.com/office/drawing/2014/main" id="{38CA01B3-88A7-5B9D-5E0B-47E2E14DBB3C}"/>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Rounded Rectangle 12">
            <a:extLst>
              <a:ext uri="{FF2B5EF4-FFF2-40B4-BE49-F238E27FC236}">
                <a16:creationId xmlns:a16="http://schemas.microsoft.com/office/drawing/2014/main" id="{C36E099F-DB12-DB78-B0F8-A606C78B2C28}"/>
              </a:ext>
            </a:extLst>
          </p:cNvPr>
          <p:cNvSpPr/>
          <p:nvPr/>
        </p:nvSpPr>
        <p:spPr>
          <a:xfrm>
            <a:off x="467544" y="4887621"/>
            <a:ext cx="8352928" cy="1188963"/>
          </a:xfrm>
          <a:prstGeom prst="roundRect">
            <a:avLst/>
          </a:prstGeom>
          <a:solidFill>
            <a:schemeClr val="bg1"/>
          </a:solid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E1F2C90-5401-85A9-2A48-9F484F758BC7}"/>
              </a:ext>
            </a:extLst>
          </p:cNvPr>
          <p:cNvSpPr txBox="1"/>
          <p:nvPr/>
        </p:nvSpPr>
        <p:spPr>
          <a:xfrm>
            <a:off x="697004" y="5097955"/>
            <a:ext cx="6480720" cy="830997"/>
          </a:xfrm>
          <a:prstGeom prst="rect">
            <a:avLst/>
          </a:prstGeom>
          <a:noFill/>
        </p:spPr>
        <p:txBody>
          <a:bodyPr wrap="square" rtlCol="0">
            <a:spAutoFit/>
          </a:bodyPr>
          <a:lstStyle/>
          <a:p>
            <a:r>
              <a:rPr lang="en-GB" sz="1600" dirty="0"/>
              <a:t>Food for thought. In our organisation, do we play the blame game? Is our Quality Department seen as a police operation or is it building and developing people and helping them to improve processes??</a:t>
            </a:r>
          </a:p>
        </p:txBody>
      </p:sp>
      <p:pic>
        <p:nvPicPr>
          <p:cNvPr id="5" name="Picture 4" descr="Image result for cartoon thinking man">
            <a:extLst>
              <a:ext uri="{FF2B5EF4-FFF2-40B4-BE49-F238E27FC236}">
                <a16:creationId xmlns:a16="http://schemas.microsoft.com/office/drawing/2014/main" id="{9A3734CA-DFEE-2238-4741-6D7C7EAB5961}"/>
              </a:ext>
            </a:extLst>
          </p:cNvPr>
          <p:cNvPicPr>
            <a:picLocks noChangeAspect="1" noChangeArrowheads="1"/>
          </p:cNvPicPr>
          <p:nvPr/>
        </p:nvPicPr>
        <p:blipFill>
          <a:blip r:embed="rId4" cstate="print"/>
          <a:srcRect/>
          <a:stretch>
            <a:fillRect/>
          </a:stretch>
        </p:blipFill>
        <p:spPr bwMode="auto">
          <a:xfrm>
            <a:off x="7796201" y="4955947"/>
            <a:ext cx="555002" cy="1004528"/>
          </a:xfrm>
          <a:prstGeom prst="rect">
            <a:avLst/>
          </a:prstGeom>
          <a:noFill/>
        </p:spPr>
      </p:pic>
      <p:sp>
        <p:nvSpPr>
          <p:cNvPr id="6" name="TextBox 3">
            <a:extLst>
              <a:ext uri="{FF2B5EF4-FFF2-40B4-BE49-F238E27FC236}">
                <a16:creationId xmlns:a16="http://schemas.microsoft.com/office/drawing/2014/main" id="{41F2E5D3-4840-0F9D-8CB4-3B6818E69347}"/>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13/29</a:t>
            </a:r>
          </a:p>
        </p:txBody>
      </p:sp>
      <p:sp>
        <p:nvSpPr>
          <p:cNvPr id="10" name="Rounded Rectangle 9"/>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TextBox 15"/>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Why a Quality Manager?</a:t>
            </a:r>
          </a:p>
        </p:txBody>
      </p:sp>
      <p:sp>
        <p:nvSpPr>
          <p:cNvPr id="18" name="Rectangle 17"/>
          <p:cNvSpPr/>
          <p:nvPr/>
        </p:nvSpPr>
        <p:spPr>
          <a:xfrm>
            <a:off x="323528" y="1916832"/>
            <a:ext cx="8280920" cy="3693319"/>
          </a:xfrm>
          <a:prstGeom prst="rect">
            <a:avLst/>
          </a:prstGeom>
        </p:spPr>
        <p:txBody>
          <a:bodyPr wrap="square">
            <a:spAutoFit/>
          </a:bodyPr>
          <a:lstStyle/>
          <a:p>
            <a:pPr lvl="0"/>
            <a:r>
              <a:rPr lang="en-GB" dirty="0"/>
              <a:t>It was an American Dr Fiegenbaum who back in the late 1950s made the observation that ‘quality is everybody’s business. Quality Control does not hold the pencil of the designer or turn the handles on the machines.</a:t>
            </a:r>
          </a:p>
          <a:p>
            <a:pPr lvl="0"/>
            <a:r>
              <a:rPr lang="en-GB" dirty="0"/>
              <a:t>The Japanese were quick to recognise this and saw that Quality was a ‘top down’ concept. </a:t>
            </a:r>
          </a:p>
          <a:p>
            <a:pPr lvl="0"/>
            <a:r>
              <a:rPr lang="en-GB" dirty="0"/>
              <a:t>In their words, they said – Achieving Quality is like sweeping the stairs in which case it is best to start from the top.</a:t>
            </a:r>
          </a:p>
          <a:p>
            <a:pPr lvl="0"/>
            <a:r>
              <a:rPr lang="en-GB" dirty="0"/>
              <a:t>In the West it has tended to be seen more like lighting a fire in which case it is best to start from the bottom. </a:t>
            </a:r>
          </a:p>
          <a:p>
            <a:pPr lvl="0"/>
            <a:endParaRPr lang="en-GB" dirty="0"/>
          </a:p>
          <a:p>
            <a:pPr lvl="0"/>
            <a:r>
              <a:rPr lang="en-GB" dirty="0"/>
              <a:t>It seems that the Japanese approach produces better results and it is the way the Gold Star Club operates.</a:t>
            </a:r>
          </a:p>
          <a:p>
            <a:pPr lvl="0"/>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307" y="5318519"/>
            <a:ext cx="3043865" cy="1298578"/>
          </a:xfrm>
          <a:prstGeom prst="rect">
            <a:avLst/>
          </a:prstGeom>
        </p:spPr>
      </p:pic>
      <p:sp>
        <p:nvSpPr>
          <p:cNvPr id="4" name="Rectangle 3">
            <a:extLst>
              <a:ext uri="{FF2B5EF4-FFF2-40B4-BE49-F238E27FC236}">
                <a16:creationId xmlns:a16="http://schemas.microsoft.com/office/drawing/2014/main" id="{8F5C8EB0-7DD0-4504-E40C-0D10EA9CDF24}"/>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3" name="TextBox 3">
            <a:extLst>
              <a:ext uri="{FF2B5EF4-FFF2-40B4-BE49-F238E27FC236}">
                <a16:creationId xmlns:a16="http://schemas.microsoft.com/office/drawing/2014/main" id="{E3FAB178-22BF-76C1-3492-C5DDA64F5C70}"/>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14/29</a:t>
            </a:r>
          </a:p>
        </p:txBody>
      </p:sp>
      <p:sp>
        <p:nvSpPr>
          <p:cNvPr id="10" name="Rounded Rectangle 9"/>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TextBox 15"/>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Why a Quality Manager?</a:t>
            </a:r>
          </a:p>
        </p:txBody>
      </p:sp>
      <p:sp>
        <p:nvSpPr>
          <p:cNvPr id="11" name="Rectangle 10"/>
          <p:cNvSpPr/>
          <p:nvPr/>
        </p:nvSpPr>
        <p:spPr>
          <a:xfrm>
            <a:off x="457744" y="1699067"/>
            <a:ext cx="5090482" cy="4801314"/>
          </a:xfrm>
          <a:prstGeom prst="rect">
            <a:avLst/>
          </a:prstGeom>
        </p:spPr>
        <p:txBody>
          <a:bodyPr wrap="square">
            <a:spAutoFit/>
          </a:bodyPr>
          <a:lstStyle/>
          <a:p>
            <a:pPr lvl="0"/>
            <a:endParaRPr lang="en-GB" dirty="0"/>
          </a:p>
          <a:p>
            <a:pPr lvl="0"/>
            <a:r>
              <a:rPr lang="en-GB" dirty="0"/>
              <a:t>Instead of leading Japanese companies such as Komatsu, Toyota etc appointing Quality Managers they set up Quality Councils and Quality Steering Committees with involvement from all functions and all levels.</a:t>
            </a:r>
          </a:p>
          <a:p>
            <a:pPr lvl="0"/>
            <a:endParaRPr lang="en-GB" dirty="0"/>
          </a:p>
          <a:p>
            <a:pPr lvl="0"/>
            <a:r>
              <a:rPr lang="en-GB" dirty="0"/>
              <a:t>Here is an extract from a Japanese periodical:</a:t>
            </a:r>
          </a:p>
          <a:p>
            <a:pPr lvl="0"/>
            <a:endParaRPr lang="en-GB" dirty="0"/>
          </a:p>
          <a:p>
            <a:r>
              <a:rPr lang="en-GB" i="1" dirty="0">
                <a:ea typeface="Tahoma" panose="020B0604030504040204" pitchFamily="34" charset="0"/>
                <a:cs typeface="Tahoma" panose="020B0604030504040204" pitchFamily="34" charset="0"/>
              </a:rPr>
              <a:t>“In Quality Control work, all persons concerned from the President down to the operators have received suitable education and training.  In one word, we have practice, so to speak, quality work of, by and for all.” Full membership of the Gold Star Club will enable your organisation to join the international front runners and enjoy the prosperity that it affords. </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7856" y="2313065"/>
            <a:ext cx="2905806" cy="2484086"/>
          </a:xfrm>
          <a:prstGeom prst="rect">
            <a:avLst/>
          </a:prstGeom>
        </p:spPr>
      </p:pic>
      <p:sp>
        <p:nvSpPr>
          <p:cNvPr id="4" name="Rectangle 3">
            <a:extLst>
              <a:ext uri="{FF2B5EF4-FFF2-40B4-BE49-F238E27FC236}">
                <a16:creationId xmlns:a16="http://schemas.microsoft.com/office/drawing/2014/main" id="{A0BC714E-5FE5-3B27-1D37-82F88921F79C}"/>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3" name="TextBox 3">
            <a:extLst>
              <a:ext uri="{FF2B5EF4-FFF2-40B4-BE49-F238E27FC236}">
                <a16:creationId xmlns:a16="http://schemas.microsoft.com/office/drawing/2014/main" id="{F6A75CC8-8A53-FFCB-D4F2-04A95567CD0F}"/>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15/29</a:t>
            </a:r>
          </a:p>
        </p:txBody>
      </p:sp>
      <p:sp>
        <p:nvSpPr>
          <p:cNvPr id="10" name="Rounded Rectangle 9"/>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TextBox 15"/>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Why a Quality Manager?</a:t>
            </a:r>
          </a:p>
        </p:txBody>
      </p:sp>
      <p:sp>
        <p:nvSpPr>
          <p:cNvPr id="18" name="Rectangle 17"/>
          <p:cNvSpPr/>
          <p:nvPr/>
        </p:nvSpPr>
        <p:spPr>
          <a:xfrm>
            <a:off x="539552" y="1834946"/>
            <a:ext cx="8208912" cy="4801314"/>
          </a:xfrm>
          <a:prstGeom prst="rect">
            <a:avLst/>
          </a:prstGeom>
        </p:spPr>
        <p:txBody>
          <a:bodyPr wrap="square">
            <a:spAutoFit/>
          </a:bodyPr>
          <a:lstStyle/>
          <a:p>
            <a:pPr lvl="0"/>
            <a:r>
              <a:rPr lang="en-GB" dirty="0"/>
              <a:t>So, if an organisation were to adopt this approach would it mean the end of the road for the Quality Manager?</a:t>
            </a:r>
          </a:p>
          <a:p>
            <a:pPr lvl="0"/>
            <a:endParaRPr lang="en-GB" dirty="0"/>
          </a:p>
          <a:p>
            <a:pPr lvl="0"/>
            <a:r>
              <a:rPr lang="en-GB" dirty="0"/>
              <a:t>Fortunately not. This would be similar to a Premier Division football team trying to play without having an international standard Manager. Their job is to help develop the skills and strategies of each of the players, encourage team spirit, develop a sense of pride and a collective, mutually dependant desire to win. It is exactly the same as for the Quality Manager.</a:t>
            </a:r>
          </a:p>
          <a:p>
            <a:pPr lvl="0"/>
            <a:endParaRPr lang="en-GB" dirty="0"/>
          </a:p>
          <a:p>
            <a:pPr lvl="0"/>
            <a:r>
              <a:rPr lang="en-GB" dirty="0"/>
              <a:t>It will take a long time for most organisations to realign everyone's thinking and understanding of these concepts and then to practice them in the workplace.</a:t>
            </a:r>
          </a:p>
          <a:p>
            <a:pPr lvl="0"/>
            <a:r>
              <a:rPr lang="en-GB" dirty="0"/>
              <a:t>Who is there to help them? Well, the Quality Manager can if he/she is trained to Facilitate, Coach and Mentor all people at all levels of organisation.  When this programme is even only partially complete, the Quality Manager should be able to do this effectively.</a:t>
            </a:r>
          </a:p>
          <a:p>
            <a:pPr lvl="0"/>
            <a:endParaRPr lang="en-GB" dirty="0"/>
          </a:p>
          <a:p>
            <a:pPr lvl="0"/>
            <a:r>
              <a:rPr lang="en-GB" dirty="0"/>
              <a:t>The next slide provides the answers.</a:t>
            </a:r>
          </a:p>
        </p:txBody>
      </p:sp>
      <p:sp>
        <p:nvSpPr>
          <p:cNvPr id="3" name="Rectangle 2">
            <a:extLst>
              <a:ext uri="{FF2B5EF4-FFF2-40B4-BE49-F238E27FC236}">
                <a16:creationId xmlns:a16="http://schemas.microsoft.com/office/drawing/2014/main" id="{BEBBEACA-0D94-D41C-A586-B9E498DCF1AE}"/>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98F14697-B900-DF99-EE30-D39A52BAEEF7}"/>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16/29</a:t>
            </a:r>
          </a:p>
        </p:txBody>
      </p:sp>
      <p:sp>
        <p:nvSpPr>
          <p:cNvPr id="9" name="Rounded Rectangle 8"/>
          <p:cNvSpPr/>
          <p:nvPr/>
        </p:nvSpPr>
        <p:spPr>
          <a:xfrm>
            <a:off x="434367" y="1065695"/>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p:nvPr/>
        </p:nvSpPr>
        <p:spPr>
          <a:xfrm>
            <a:off x="506375" y="1065695"/>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 Role of a Quality Manager?</a:t>
            </a:r>
          </a:p>
        </p:txBody>
      </p:sp>
      <p:sp>
        <p:nvSpPr>
          <p:cNvPr id="20" name="Rectangle 19"/>
          <p:cNvSpPr/>
          <p:nvPr/>
        </p:nvSpPr>
        <p:spPr>
          <a:xfrm>
            <a:off x="611560" y="2492896"/>
            <a:ext cx="3888432" cy="3416320"/>
          </a:xfrm>
          <a:prstGeom prst="rect">
            <a:avLst/>
          </a:prstGeom>
        </p:spPr>
        <p:txBody>
          <a:bodyPr wrap="square">
            <a:spAutoFit/>
          </a:bodyPr>
          <a:lstStyle/>
          <a:p>
            <a:pPr lvl="0"/>
            <a:r>
              <a:rPr lang="en-GB" dirty="0"/>
              <a:t>Instead of being a policeman he/she converts to being trainer/mentor/coach but he/she will need training in that and the DHI course the </a:t>
            </a:r>
            <a:r>
              <a:rPr lang="en-GB" b="1" dirty="0"/>
              <a:t>International Diploma</a:t>
            </a:r>
            <a:r>
              <a:rPr lang="en-GB" dirty="0"/>
              <a:t> </a:t>
            </a:r>
            <a:r>
              <a:rPr lang="en-GB" b="1" dirty="0"/>
              <a:t>in Quality Leadership </a:t>
            </a:r>
            <a:r>
              <a:rPr lang="en-GB" dirty="0"/>
              <a:t>is designed to help achieve that but it is founded on the expectation that the relevant quality specialist will be familiar with the concepts covered in the full version of this course that you have now reviewed.</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689" y="2386156"/>
            <a:ext cx="3359727" cy="3061622"/>
          </a:xfrm>
          <a:prstGeom prst="rect">
            <a:avLst/>
          </a:prstGeom>
        </p:spPr>
      </p:pic>
      <p:sp>
        <p:nvSpPr>
          <p:cNvPr id="3" name="Rectangle 2">
            <a:extLst>
              <a:ext uri="{FF2B5EF4-FFF2-40B4-BE49-F238E27FC236}">
                <a16:creationId xmlns:a16="http://schemas.microsoft.com/office/drawing/2014/main" id="{FFB48E71-B08C-F25E-CD14-7257A3C22E63}"/>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29DFCE06-9E2C-2557-36FE-4141673D824F}"/>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17/29</a:t>
            </a:r>
          </a:p>
        </p:txBody>
      </p:sp>
      <p:sp>
        <p:nvSpPr>
          <p:cNvPr id="10" name="Rounded Rectangle 9"/>
          <p:cNvSpPr/>
          <p:nvPr/>
        </p:nvSpPr>
        <p:spPr>
          <a:xfrm>
            <a:off x="507452" y="820452"/>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TextBox 15"/>
          <p:cNvSpPr txBox="1"/>
          <p:nvPr/>
        </p:nvSpPr>
        <p:spPr>
          <a:xfrm>
            <a:off x="539552" y="792259"/>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 Expectations of a Quality Manager?</a:t>
            </a:r>
          </a:p>
        </p:txBody>
      </p:sp>
      <p:sp>
        <p:nvSpPr>
          <p:cNvPr id="17" name="Rectangle 16"/>
          <p:cNvSpPr/>
          <p:nvPr/>
        </p:nvSpPr>
        <p:spPr>
          <a:xfrm>
            <a:off x="480943" y="1499218"/>
            <a:ext cx="7920880" cy="646331"/>
          </a:xfrm>
          <a:prstGeom prst="rect">
            <a:avLst/>
          </a:prstGeom>
        </p:spPr>
        <p:txBody>
          <a:bodyPr wrap="square">
            <a:spAutoFit/>
          </a:bodyPr>
          <a:lstStyle/>
          <a:p>
            <a:pPr lvl="0"/>
            <a:r>
              <a:rPr lang="en-GB" dirty="0"/>
              <a:t>In the context of this course, the following are the attributes of the qualified Quality specialist/Quality Manager:</a:t>
            </a:r>
          </a:p>
        </p:txBody>
      </p:sp>
      <p:sp>
        <p:nvSpPr>
          <p:cNvPr id="18" name="TextBox 17"/>
          <p:cNvSpPr txBox="1"/>
          <p:nvPr/>
        </p:nvSpPr>
        <p:spPr>
          <a:xfrm>
            <a:off x="480943" y="2168128"/>
            <a:ext cx="8466584" cy="4501232"/>
          </a:xfrm>
          <a:prstGeom prst="rect">
            <a:avLst/>
          </a:prstGeom>
          <a:noFill/>
        </p:spPr>
        <p:txBody>
          <a:bodyPr wrap="square" rtlCol="0">
            <a:spAutoFit/>
          </a:bodyPr>
          <a:lstStyle/>
          <a:p>
            <a:r>
              <a:rPr lang="en-GB" dirty="0"/>
              <a:t>To be respected by all levels of management from the Chief Executive through to the most basic level by his/her personality.</a:t>
            </a:r>
          </a:p>
          <a:p>
            <a:r>
              <a:rPr lang="en-GB" dirty="0"/>
              <a:t>Caring/sharing</a:t>
            </a:r>
          </a:p>
          <a:p>
            <a:r>
              <a:rPr lang="en-GB" dirty="0"/>
              <a:t>Good listener</a:t>
            </a:r>
          </a:p>
          <a:p>
            <a:r>
              <a:rPr lang="en-GB" dirty="0"/>
              <a:t>Good teacher</a:t>
            </a:r>
          </a:p>
          <a:p>
            <a:r>
              <a:rPr lang="en-GB" dirty="0"/>
              <a:t>Team builder and skilled in team dynamics</a:t>
            </a:r>
          </a:p>
          <a:p>
            <a:r>
              <a:rPr lang="en-GB" dirty="0"/>
              <a:t>Enthusiast for what he/she is doing</a:t>
            </a:r>
          </a:p>
          <a:p>
            <a:r>
              <a:rPr lang="en-GB" dirty="0"/>
              <a:t>Enthusiast for the achievement of the goals of the organisation</a:t>
            </a:r>
          </a:p>
          <a:p>
            <a:r>
              <a:rPr lang="en-GB" dirty="0"/>
              <a:t>Enthusiast for people building and their personal development</a:t>
            </a:r>
          </a:p>
          <a:p>
            <a:r>
              <a:rPr lang="en-GB" dirty="0"/>
              <a:t>Team player</a:t>
            </a:r>
          </a:p>
          <a:p>
            <a:r>
              <a:rPr lang="en-GB" dirty="0"/>
              <a:t>Belbin* characteristics – some Shaper but not excessive, Monitor Evaluator, some Completer/Finisher</a:t>
            </a:r>
          </a:p>
          <a:p>
            <a:r>
              <a:rPr lang="en-GB" dirty="0"/>
              <a:t>Nothing is too much trouble.</a:t>
            </a:r>
          </a:p>
          <a:p>
            <a:endParaRPr lang="en-GB" sz="800" dirty="0"/>
          </a:p>
          <a:p>
            <a:r>
              <a:rPr lang="en-GB" sz="1200" dirty="0"/>
              <a:t>* Dr Belbin was a management scientist who specialised in identifying the characteristics of managers in winning teams. Read his book ‘Management Teams why they succeed or fail!’</a:t>
            </a:r>
          </a:p>
          <a:p>
            <a:endParaRPr lang="en-GB" dirty="0"/>
          </a:p>
        </p:txBody>
      </p:sp>
      <p:sp>
        <p:nvSpPr>
          <p:cNvPr id="3" name="Rectangle 2">
            <a:extLst>
              <a:ext uri="{FF2B5EF4-FFF2-40B4-BE49-F238E27FC236}">
                <a16:creationId xmlns:a16="http://schemas.microsoft.com/office/drawing/2014/main" id="{310FC415-F8B0-79CE-BAB3-9A3199A06EBF}"/>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790AE125-76AE-AD13-A6B8-3D4511E617B8}"/>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18/29</a:t>
            </a:r>
          </a:p>
        </p:txBody>
      </p:sp>
      <p:sp>
        <p:nvSpPr>
          <p:cNvPr id="21" name="Rounded Rectangle 20"/>
          <p:cNvSpPr/>
          <p:nvPr/>
        </p:nvSpPr>
        <p:spPr>
          <a:xfrm>
            <a:off x="467544" y="836712"/>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TextBox 21"/>
          <p:cNvSpPr txBox="1"/>
          <p:nvPr/>
        </p:nvSpPr>
        <p:spPr>
          <a:xfrm>
            <a:off x="539552" y="836712"/>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Specific definitions of Quality</a:t>
            </a:r>
          </a:p>
        </p:txBody>
      </p:sp>
      <p:sp>
        <p:nvSpPr>
          <p:cNvPr id="33" name="Rectangle 32"/>
          <p:cNvSpPr/>
          <p:nvPr/>
        </p:nvSpPr>
        <p:spPr>
          <a:xfrm>
            <a:off x="236885" y="3928988"/>
            <a:ext cx="8670230" cy="2308324"/>
          </a:xfrm>
          <a:prstGeom prst="rect">
            <a:avLst/>
          </a:prstGeom>
        </p:spPr>
        <p:txBody>
          <a:bodyPr wrap="square">
            <a:spAutoFit/>
          </a:bodyPr>
          <a:lstStyle/>
          <a:p>
            <a:pPr marL="285750" lvl="0" indent="-285750">
              <a:buFont typeface="Arial" panose="020B0604020202020204" pitchFamily="34" charset="0"/>
              <a:buChar char="•"/>
            </a:pPr>
            <a:r>
              <a:rPr lang="en-GB" dirty="0"/>
              <a:t>Nearly all of the so called Quality Gurus have had their own favourites. </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Dr Juran used to speak of fitness for use, for </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Phil Crosby it was ‘customer satisfaction’ then there have been others such as ‘according to specification’ etc.</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David Hutchins – Quality is the sparkle that separates the best from the rest!</a:t>
            </a:r>
          </a:p>
        </p:txBody>
      </p:sp>
      <p:sp>
        <p:nvSpPr>
          <p:cNvPr id="34" name="TextBox 33"/>
          <p:cNvSpPr txBox="1"/>
          <p:nvPr/>
        </p:nvSpPr>
        <p:spPr>
          <a:xfrm>
            <a:off x="444929" y="2190348"/>
            <a:ext cx="8670231" cy="1477328"/>
          </a:xfrm>
          <a:prstGeom prst="rect">
            <a:avLst/>
          </a:prstGeom>
          <a:noFill/>
        </p:spPr>
        <p:txBody>
          <a:bodyPr wrap="square" rtlCol="0">
            <a:spAutoFit/>
          </a:bodyPr>
          <a:lstStyle/>
          <a:p>
            <a:r>
              <a:rPr lang="en-GB" dirty="0"/>
              <a:t>Need a definition of ‘Quality’? How about write your own!</a:t>
            </a:r>
          </a:p>
          <a:p>
            <a:endParaRPr lang="en-GB" dirty="0"/>
          </a:p>
          <a:p>
            <a:r>
              <a:rPr lang="en-GB" dirty="0"/>
              <a:t>In an earlier slide we stated that ‘quality’ is contextual implying that its definition depended on the situation.  Over the years many experts have attempted to define it and here are some of the suggestions. </a:t>
            </a:r>
            <a:endParaRPr lang="en-US" dirty="0"/>
          </a:p>
        </p:txBody>
      </p:sp>
      <p:sp>
        <p:nvSpPr>
          <p:cNvPr id="3" name="Rectangle 2">
            <a:extLst>
              <a:ext uri="{FF2B5EF4-FFF2-40B4-BE49-F238E27FC236}">
                <a16:creationId xmlns:a16="http://schemas.microsoft.com/office/drawing/2014/main" id="{1977E36C-4811-44E8-6CBA-58845EC9781F}"/>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AEAF1A1E-D4ED-E1DC-5A21-30AF2061D113}"/>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19/29</a:t>
            </a:r>
          </a:p>
        </p:txBody>
      </p:sp>
      <p:sp>
        <p:nvSpPr>
          <p:cNvPr id="21" name="Rounded Rectangle 20"/>
          <p:cNvSpPr/>
          <p:nvPr/>
        </p:nvSpPr>
        <p:spPr>
          <a:xfrm>
            <a:off x="467544" y="836712"/>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 name="TextBox 21"/>
          <p:cNvSpPr txBox="1"/>
          <p:nvPr/>
        </p:nvSpPr>
        <p:spPr>
          <a:xfrm>
            <a:off x="539552" y="836712"/>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Specific definitions of Quality</a:t>
            </a:r>
          </a:p>
        </p:txBody>
      </p:sp>
      <p:sp>
        <p:nvSpPr>
          <p:cNvPr id="33" name="Rectangle 32"/>
          <p:cNvSpPr/>
          <p:nvPr/>
        </p:nvSpPr>
        <p:spPr>
          <a:xfrm>
            <a:off x="501736" y="1413993"/>
            <a:ext cx="8295555" cy="5170646"/>
          </a:xfrm>
          <a:prstGeom prst="rect">
            <a:avLst/>
          </a:prstGeom>
        </p:spPr>
        <p:txBody>
          <a:bodyPr wrap="square">
            <a:spAutoFit/>
          </a:bodyPr>
          <a:lstStyle/>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Even today, the same arguments prevail and the differences of opinion as to a precise definition of ‘quality’ remain as unresolved as ever.  We like our own: </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sz="2000" b="1" i="1" dirty="0"/>
              <a:t>‘quality is the sparkle that separates the best from the rest’!</a:t>
            </a:r>
          </a:p>
          <a:p>
            <a:pPr marL="285750" lvl="0" indent="-285750">
              <a:buFont typeface="Arial" panose="020B0604020202020204" pitchFamily="34" charset="0"/>
              <a:buChar char="•"/>
            </a:pPr>
            <a:endParaRPr lang="en-GB" sz="2000" b="1" i="1" dirty="0"/>
          </a:p>
          <a:p>
            <a:pPr marL="285750" lvl="0" indent="-285750">
              <a:buFont typeface="Arial" panose="020B0604020202020204" pitchFamily="34" charset="0"/>
              <a:buChar char="•"/>
            </a:pPr>
            <a:r>
              <a:rPr lang="en-GB" sz="2000" b="1" i="1" dirty="0"/>
              <a:t>We have adopted it as the mantra of the God Star Club!</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The ISO 9000 standard defines quality as "degree to which a set of inherent characteristics fulfils requirement.“</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Bear in mind that ‘requirement’ can vary depending upon the stated and unstated needs of each customer and these can vary so it is not that simple. We still need to conduct market research to attempt to discover their real requirements.</a:t>
            </a:r>
          </a:p>
          <a:p>
            <a:endParaRPr lang="en-GB" dirty="0"/>
          </a:p>
          <a:p>
            <a:endParaRPr lang="en-GB" dirty="0"/>
          </a:p>
        </p:txBody>
      </p:sp>
      <p:sp>
        <p:nvSpPr>
          <p:cNvPr id="3" name="Rectangle 2">
            <a:extLst>
              <a:ext uri="{FF2B5EF4-FFF2-40B4-BE49-F238E27FC236}">
                <a16:creationId xmlns:a16="http://schemas.microsoft.com/office/drawing/2014/main" id="{E77B2EA2-3EB8-2617-7C0E-E96582D19275}"/>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A89B603E-D20F-EA52-86BE-1AB78FE8320E}"/>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21/29</a:t>
            </a:r>
          </a:p>
        </p:txBody>
      </p:sp>
      <p:sp>
        <p:nvSpPr>
          <p:cNvPr id="10" name="Rounded Rectangle 9"/>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TextBox 15"/>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Definitions of Quality</a:t>
            </a:r>
          </a:p>
        </p:txBody>
      </p:sp>
      <p:sp>
        <p:nvSpPr>
          <p:cNvPr id="21" name="Rectangle 20"/>
          <p:cNvSpPr/>
          <p:nvPr/>
        </p:nvSpPr>
        <p:spPr>
          <a:xfrm>
            <a:off x="3563888" y="1988840"/>
            <a:ext cx="5184576" cy="2308324"/>
          </a:xfrm>
          <a:prstGeom prst="rect">
            <a:avLst/>
          </a:prstGeom>
        </p:spPr>
        <p:txBody>
          <a:bodyPr wrap="square">
            <a:spAutoFit/>
          </a:bodyPr>
          <a:lstStyle/>
          <a:p>
            <a:pPr lvl="0"/>
            <a:r>
              <a:rPr lang="en-GB" dirty="0"/>
              <a:t>Sometime towards the end of the 1980s, Dr Juran came up with the idea of what has become known as the Big ‘Q’ and the small ‘q’. </a:t>
            </a:r>
          </a:p>
          <a:p>
            <a:pPr lvl="0"/>
            <a:endParaRPr lang="en-GB" dirty="0"/>
          </a:p>
          <a:p>
            <a:pPr lvl="0"/>
            <a:r>
              <a:rPr lang="en-GB" b="1" dirty="0"/>
              <a:t>The small ‘q’ </a:t>
            </a:r>
            <a:r>
              <a:rPr lang="en-GB" dirty="0"/>
              <a:t>refers specifically to each individual product or service whilst the </a:t>
            </a:r>
            <a:r>
              <a:rPr lang="en-GB" b="1" dirty="0"/>
              <a:t>big ‘Q’ </a:t>
            </a:r>
            <a:r>
              <a:rPr lang="en-GB" dirty="0"/>
              <a:t>refers to the reputation of the organisation as a whole in its market place.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1" y="1988840"/>
            <a:ext cx="2710755" cy="2033067"/>
          </a:xfrm>
          <a:prstGeom prst="rect">
            <a:avLst/>
          </a:prstGeom>
        </p:spPr>
      </p:pic>
      <p:sp>
        <p:nvSpPr>
          <p:cNvPr id="3" name="Rectangle 2"/>
          <p:cNvSpPr/>
          <p:nvPr/>
        </p:nvSpPr>
        <p:spPr>
          <a:xfrm>
            <a:off x="539552" y="4365104"/>
            <a:ext cx="8064896" cy="1754326"/>
          </a:xfrm>
          <a:prstGeom prst="rect">
            <a:avLst/>
          </a:prstGeom>
        </p:spPr>
        <p:txBody>
          <a:bodyPr wrap="square">
            <a:spAutoFit/>
          </a:bodyPr>
          <a:lstStyle/>
          <a:p>
            <a:pPr lvl="0"/>
            <a:r>
              <a:rPr lang="en-GB" dirty="0"/>
              <a:t>For example, the reputation of say Toyota as a Corporation rather than simply the performance of its production processes.  They are to some extent mutually dependant but there are many issues that impact the big Q that are not related to the small q.   For example, investment policies, employment policy, marketing and sales etc. In the Gold Star Club, we deal with both the big and the small ‘Q’s. If you are an executive, think mainly about the big ‘Q’! </a:t>
            </a:r>
          </a:p>
        </p:txBody>
      </p:sp>
      <p:sp>
        <p:nvSpPr>
          <p:cNvPr id="5" name="Rectangle 4">
            <a:extLst>
              <a:ext uri="{FF2B5EF4-FFF2-40B4-BE49-F238E27FC236}">
                <a16:creationId xmlns:a16="http://schemas.microsoft.com/office/drawing/2014/main" id="{3B2025DC-9220-59A5-F07B-236BB0CFDFD6}"/>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4" name="TextBox 3">
            <a:extLst>
              <a:ext uri="{FF2B5EF4-FFF2-40B4-BE49-F238E27FC236}">
                <a16:creationId xmlns:a16="http://schemas.microsoft.com/office/drawing/2014/main" id="{504382D5-8E16-F04C-A007-40038C1D9BA9}"/>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84DB1-57FD-CC40-40ED-5DB87FB57F8B}"/>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8A8C5F1-82D9-C054-605F-71D64B38E553}"/>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85B8FE-6116-B883-0F4C-54A6D2E36F2E}"/>
              </a:ext>
            </a:extLst>
          </p:cNvPr>
          <p:cNvSpPr txBox="1"/>
          <p:nvPr/>
        </p:nvSpPr>
        <p:spPr>
          <a:xfrm>
            <a:off x="611560" y="764235"/>
            <a:ext cx="4623692" cy="5386090"/>
          </a:xfrm>
          <a:prstGeom prst="rect">
            <a:avLst/>
          </a:prstGeom>
          <a:noFill/>
        </p:spPr>
        <p:txBody>
          <a:bodyPr wrap="square" rtlCol="0">
            <a:spAutoFit/>
          </a:bodyPr>
          <a:lstStyle/>
          <a:p>
            <a:pPr algn="ctr"/>
            <a:r>
              <a:rPr lang="en-GB" sz="3600" b="1" dirty="0"/>
              <a:t>Our Credibility</a:t>
            </a:r>
          </a:p>
          <a:p>
            <a:pPr algn="ctr"/>
            <a:endParaRPr lang="en-GB" sz="2000" b="1" dirty="0"/>
          </a:p>
          <a:p>
            <a:r>
              <a:rPr lang="en-GB" b="1" dirty="0"/>
              <a:t>This programme was designed by our Principal David Hutchins – winner of the business equivalent of the Hollywood Oscars the ‘Deming Distinguished Practice Award’.</a:t>
            </a:r>
          </a:p>
          <a:p>
            <a:r>
              <a:rPr lang="en-GB" b="1" dirty="0"/>
              <a:t>David is the only Westerner to win this version of the coveted Award. It was awarded to him for successfully implementing programmes founded on the same principles as those adopted by the Gold Star Club and it is our intention in this club to assist organisations progressively work towards being eligible for consideration for the International Company version of this highly prized award. </a:t>
            </a:r>
            <a:endParaRPr lang="en-GB" dirty="0"/>
          </a:p>
        </p:txBody>
      </p:sp>
      <p:sp>
        <p:nvSpPr>
          <p:cNvPr id="14" name="TextBox 13">
            <a:extLst>
              <a:ext uri="{FF2B5EF4-FFF2-40B4-BE49-F238E27FC236}">
                <a16:creationId xmlns:a16="http://schemas.microsoft.com/office/drawing/2014/main" id="{9B54B462-1CCB-4563-EB41-0D3F099B0547}"/>
              </a:ext>
            </a:extLst>
          </p:cNvPr>
          <p:cNvSpPr txBox="1"/>
          <p:nvPr/>
        </p:nvSpPr>
        <p:spPr>
          <a:xfrm>
            <a:off x="8316416" y="6309320"/>
            <a:ext cx="683568" cy="307777"/>
          </a:xfrm>
          <a:prstGeom prst="rect">
            <a:avLst/>
          </a:prstGeom>
          <a:noFill/>
        </p:spPr>
        <p:txBody>
          <a:bodyPr wrap="square" rtlCol="0">
            <a:spAutoFit/>
          </a:bodyPr>
          <a:lstStyle/>
          <a:p>
            <a:r>
              <a:rPr lang="en-GB" sz="1400" dirty="0"/>
              <a:t>1/29</a:t>
            </a:r>
          </a:p>
        </p:txBody>
      </p:sp>
      <p:sp>
        <p:nvSpPr>
          <p:cNvPr id="3" name="Rectangle 2">
            <a:extLst>
              <a:ext uri="{FF2B5EF4-FFF2-40B4-BE49-F238E27FC236}">
                <a16:creationId xmlns:a16="http://schemas.microsoft.com/office/drawing/2014/main" id="{13C0676D-1B7F-C029-BD2C-5D418E25D95C}"/>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pic>
        <p:nvPicPr>
          <p:cNvPr id="6" name="Picture 5" descr="A close-up of a silver medal&#10;&#10;AI-generated content may be incorrect.">
            <a:extLst>
              <a:ext uri="{FF2B5EF4-FFF2-40B4-BE49-F238E27FC236}">
                <a16:creationId xmlns:a16="http://schemas.microsoft.com/office/drawing/2014/main" id="{499D9147-C7A8-C14E-929D-9431ACC0A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601" y="1799854"/>
            <a:ext cx="3172097" cy="3330301"/>
          </a:xfrm>
          <a:prstGeom prst="rect">
            <a:avLst/>
          </a:prstGeom>
        </p:spPr>
      </p:pic>
      <p:sp>
        <p:nvSpPr>
          <p:cNvPr id="7" name="TextBox 3">
            <a:extLst>
              <a:ext uri="{FF2B5EF4-FFF2-40B4-BE49-F238E27FC236}">
                <a16:creationId xmlns:a16="http://schemas.microsoft.com/office/drawing/2014/main" id="{C46A448E-E6A4-6E7F-A63E-D70A05784EB7}"/>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29690061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16416" y="6309320"/>
            <a:ext cx="683568" cy="307777"/>
          </a:xfrm>
          <a:prstGeom prst="rect">
            <a:avLst/>
          </a:prstGeom>
          <a:noFill/>
        </p:spPr>
        <p:txBody>
          <a:bodyPr wrap="square" rtlCol="0">
            <a:spAutoFit/>
          </a:bodyPr>
          <a:lstStyle/>
          <a:p>
            <a:r>
              <a:rPr lang="en-GB" sz="1400" dirty="0"/>
              <a:t>22/29</a:t>
            </a:r>
          </a:p>
        </p:txBody>
      </p:sp>
      <p:sp>
        <p:nvSpPr>
          <p:cNvPr id="8" name="TextBox 7"/>
          <p:cNvSpPr txBox="1"/>
          <p:nvPr/>
        </p:nvSpPr>
        <p:spPr>
          <a:xfrm>
            <a:off x="467544" y="980728"/>
            <a:ext cx="8352928" cy="584775"/>
          </a:xfrm>
          <a:prstGeom prst="rect">
            <a:avLst/>
          </a:prstGeom>
          <a:noFill/>
        </p:spPr>
        <p:txBody>
          <a:bodyPr wrap="square" rtlCol="0">
            <a:spAutoFit/>
          </a:bodyPr>
          <a:lstStyle/>
          <a:p>
            <a:r>
              <a:rPr lang="en-GB" sz="3200" b="1" dirty="0"/>
              <a:t>Summary of learning</a:t>
            </a:r>
            <a:endParaRPr lang="en-GB" sz="3200" dirty="0"/>
          </a:p>
        </p:txBody>
      </p:sp>
      <p:sp>
        <p:nvSpPr>
          <p:cNvPr id="9" name="TextBox 8"/>
          <p:cNvSpPr txBox="1"/>
          <p:nvPr/>
        </p:nvSpPr>
        <p:spPr>
          <a:xfrm>
            <a:off x="1187624" y="2492896"/>
            <a:ext cx="6480720" cy="2308324"/>
          </a:xfrm>
          <a:prstGeom prst="rect">
            <a:avLst/>
          </a:prstGeom>
          <a:noFill/>
        </p:spPr>
        <p:txBody>
          <a:bodyPr wrap="square" rtlCol="0">
            <a:spAutoFit/>
          </a:bodyPr>
          <a:lstStyle/>
          <a:p>
            <a:r>
              <a:rPr lang="en-GB" dirty="0"/>
              <a:t>What ‘Quality’ actually is</a:t>
            </a:r>
          </a:p>
          <a:p>
            <a:r>
              <a:rPr lang="en-GB" dirty="0"/>
              <a:t>Who is responsible for ‘Quality’</a:t>
            </a:r>
          </a:p>
          <a:p>
            <a:r>
              <a:rPr lang="en-GB" dirty="0"/>
              <a:t>Why a ‘Quality Manager’</a:t>
            </a:r>
          </a:p>
          <a:p>
            <a:r>
              <a:rPr lang="en-GB" dirty="0"/>
              <a:t>Role of the Quality Manager</a:t>
            </a:r>
          </a:p>
          <a:p>
            <a:r>
              <a:rPr lang="en-GB" dirty="0"/>
              <a:t>Expectations of the Quality Manager</a:t>
            </a:r>
          </a:p>
          <a:p>
            <a:r>
              <a:rPr lang="en-GB" dirty="0"/>
              <a:t>Specific definitions of Quality</a:t>
            </a:r>
          </a:p>
          <a:p>
            <a:r>
              <a:rPr lang="en-GB" dirty="0"/>
              <a:t>Some additional Definitions of Quality.</a:t>
            </a:r>
          </a:p>
          <a:p>
            <a:endParaRPr lang="en-GB" dirty="0"/>
          </a:p>
        </p:txBody>
      </p:sp>
      <p:sp>
        <p:nvSpPr>
          <p:cNvPr id="2" name="TextBox 1"/>
          <p:cNvSpPr txBox="1"/>
          <p:nvPr/>
        </p:nvSpPr>
        <p:spPr>
          <a:xfrm>
            <a:off x="467544" y="1714163"/>
            <a:ext cx="5328592" cy="369332"/>
          </a:xfrm>
          <a:prstGeom prst="rect">
            <a:avLst/>
          </a:prstGeom>
          <a:noFill/>
        </p:spPr>
        <p:txBody>
          <a:bodyPr wrap="square" rtlCol="0">
            <a:spAutoFit/>
          </a:bodyPr>
          <a:lstStyle/>
          <a:p>
            <a:r>
              <a:rPr lang="en-GB" dirty="0"/>
              <a:t>In this programme you will have learned:</a:t>
            </a:r>
            <a:endParaRPr lang="en-US" dirty="0"/>
          </a:p>
        </p:txBody>
      </p:sp>
      <p:sp>
        <p:nvSpPr>
          <p:cNvPr id="11" name="TextBox 10"/>
          <p:cNvSpPr txBox="1"/>
          <p:nvPr/>
        </p:nvSpPr>
        <p:spPr>
          <a:xfrm>
            <a:off x="539552" y="2492896"/>
            <a:ext cx="648072" cy="2031325"/>
          </a:xfrm>
          <a:prstGeom prst="rect">
            <a:avLst/>
          </a:prstGeom>
          <a:noFill/>
        </p:spPr>
        <p:txBody>
          <a:bodyPr wrap="square" rtlCol="0">
            <a:spAutoFit/>
          </a:bodyPr>
          <a:lstStyle/>
          <a:p>
            <a:r>
              <a:rPr lang="en-GB" dirty="0"/>
              <a:t>1.</a:t>
            </a:r>
          </a:p>
          <a:p>
            <a:r>
              <a:rPr lang="en-GB" dirty="0"/>
              <a:t>2.</a:t>
            </a:r>
          </a:p>
          <a:p>
            <a:r>
              <a:rPr lang="en-GB" dirty="0"/>
              <a:t>3.</a:t>
            </a:r>
          </a:p>
          <a:p>
            <a:r>
              <a:rPr lang="en-GB" dirty="0"/>
              <a:t>4.</a:t>
            </a:r>
          </a:p>
          <a:p>
            <a:r>
              <a:rPr lang="en-GB" dirty="0"/>
              <a:t>5.</a:t>
            </a:r>
          </a:p>
          <a:p>
            <a:r>
              <a:rPr lang="en-GB" dirty="0"/>
              <a:t>6.</a:t>
            </a:r>
          </a:p>
          <a:p>
            <a:r>
              <a:rPr lang="en-GB" dirty="0"/>
              <a:t>7.</a:t>
            </a:r>
          </a:p>
        </p:txBody>
      </p:sp>
      <p:sp>
        <p:nvSpPr>
          <p:cNvPr id="4" name="Rectangle 3">
            <a:extLst>
              <a:ext uri="{FF2B5EF4-FFF2-40B4-BE49-F238E27FC236}">
                <a16:creationId xmlns:a16="http://schemas.microsoft.com/office/drawing/2014/main" id="{8438509C-C091-E736-946D-A34F3EE6E7A9}"/>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3" name="TextBox 3">
            <a:extLst>
              <a:ext uri="{FF2B5EF4-FFF2-40B4-BE49-F238E27FC236}">
                <a16:creationId xmlns:a16="http://schemas.microsoft.com/office/drawing/2014/main" id="{A716B1A6-17B5-EB6E-BF35-CB074DEE4822}"/>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23/29</a:t>
            </a:r>
          </a:p>
        </p:txBody>
      </p:sp>
      <p:sp>
        <p:nvSpPr>
          <p:cNvPr id="9" name="Rounded Rectangle 8"/>
          <p:cNvSpPr/>
          <p:nvPr/>
        </p:nvSpPr>
        <p:spPr>
          <a:xfrm>
            <a:off x="467544" y="858807"/>
            <a:ext cx="8064896" cy="1242075"/>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p:nvPr/>
        </p:nvSpPr>
        <p:spPr>
          <a:xfrm>
            <a:off x="608484" y="858805"/>
            <a:ext cx="7927032" cy="1200329"/>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Quiz – please work through this both independently and then collectively</a:t>
            </a:r>
          </a:p>
        </p:txBody>
      </p:sp>
      <p:sp>
        <p:nvSpPr>
          <p:cNvPr id="2" name="TextBox 1"/>
          <p:cNvSpPr txBox="1"/>
          <p:nvPr/>
        </p:nvSpPr>
        <p:spPr>
          <a:xfrm>
            <a:off x="550034" y="2100884"/>
            <a:ext cx="7910398" cy="3970318"/>
          </a:xfrm>
          <a:prstGeom prst="rect">
            <a:avLst/>
          </a:prstGeom>
          <a:noFill/>
        </p:spPr>
        <p:txBody>
          <a:bodyPr wrap="square" rtlCol="0">
            <a:spAutoFit/>
          </a:bodyPr>
          <a:lstStyle/>
          <a:p>
            <a:pPr marL="342900" indent="-342900">
              <a:buAutoNum type="arabicPeriod"/>
            </a:pPr>
            <a:r>
              <a:rPr lang="en-GB" b="1" dirty="0"/>
              <a:t>Who should be responsible for the Quality of your work?</a:t>
            </a:r>
          </a:p>
          <a:p>
            <a:pPr marL="342900" indent="-342900">
              <a:buAutoNum type="arabicPeriod"/>
            </a:pPr>
            <a:endParaRPr lang="en-GB" dirty="0"/>
          </a:p>
          <a:p>
            <a:pPr marL="342900" indent="-342900">
              <a:buAutoNum type="alphaLcParenR"/>
            </a:pPr>
            <a:r>
              <a:rPr lang="en-GB" dirty="0"/>
              <a:t>The Quality Manager?</a:t>
            </a:r>
          </a:p>
          <a:p>
            <a:pPr marL="342900" indent="-342900">
              <a:buAutoNum type="alphaLcParenR"/>
            </a:pPr>
            <a:r>
              <a:rPr lang="en-GB" dirty="0"/>
              <a:t>The Training Department?</a:t>
            </a:r>
          </a:p>
          <a:p>
            <a:pPr marL="342900" indent="-342900">
              <a:buAutoNum type="alphaLcParenR"/>
            </a:pPr>
            <a:r>
              <a:rPr lang="en-GB" dirty="0">
                <a:solidFill>
                  <a:srgbClr val="FF0000"/>
                </a:solidFill>
              </a:rPr>
              <a:t>You?</a:t>
            </a:r>
          </a:p>
          <a:p>
            <a:pPr marL="342900" indent="-342900">
              <a:buAutoNum type="alphaLcParenR"/>
            </a:pPr>
            <a:r>
              <a:rPr lang="en-GB" dirty="0"/>
              <a:t>The Inspector?</a:t>
            </a:r>
          </a:p>
          <a:p>
            <a:pPr marL="342900" indent="-342900">
              <a:buAutoNum type="alphaLcParenR"/>
            </a:pPr>
            <a:r>
              <a:rPr lang="en-GB" dirty="0"/>
              <a:t>Your supervisor or boss?</a:t>
            </a:r>
          </a:p>
          <a:p>
            <a:pPr marL="342900" indent="-342900">
              <a:buAutoNum type="alphaLcParenR"/>
            </a:pPr>
            <a:endParaRPr lang="en-GB" dirty="0"/>
          </a:p>
          <a:p>
            <a:r>
              <a:rPr lang="en-GB" b="1" dirty="0"/>
              <a:t>2.  Quality is which of the following (more than one answer)?</a:t>
            </a:r>
          </a:p>
          <a:p>
            <a:endParaRPr lang="en-GB" dirty="0"/>
          </a:p>
          <a:p>
            <a:pPr marL="342900" indent="-342900">
              <a:buAutoNum type="alphaLcParenR"/>
            </a:pPr>
            <a:r>
              <a:rPr lang="en-GB" dirty="0">
                <a:solidFill>
                  <a:srgbClr val="FF0000"/>
                </a:solidFill>
              </a:rPr>
              <a:t>Getting it right the first time?</a:t>
            </a:r>
          </a:p>
          <a:p>
            <a:pPr marL="342900" indent="-342900">
              <a:buAutoNum type="alphaLcParenR"/>
            </a:pPr>
            <a:r>
              <a:rPr lang="en-GB" dirty="0">
                <a:solidFill>
                  <a:srgbClr val="FF0000"/>
                </a:solidFill>
              </a:rPr>
              <a:t>Fitness for use?</a:t>
            </a:r>
          </a:p>
          <a:p>
            <a:pPr marL="342900" indent="-342900">
              <a:buAutoNum type="alphaLcParenR"/>
            </a:pPr>
            <a:r>
              <a:rPr lang="en-GB" dirty="0">
                <a:solidFill>
                  <a:srgbClr val="FF0000"/>
                </a:solidFill>
              </a:rPr>
              <a:t>Meeting customer needs?</a:t>
            </a:r>
          </a:p>
          <a:p>
            <a:pPr marL="342900" indent="-342900">
              <a:buAutoNum type="alphaLcParenR"/>
            </a:pPr>
            <a:r>
              <a:rPr lang="en-GB" dirty="0">
                <a:solidFill>
                  <a:srgbClr val="FF0000"/>
                </a:solidFill>
              </a:rPr>
              <a:t>Meeting the requirements of the specification?</a:t>
            </a:r>
          </a:p>
        </p:txBody>
      </p:sp>
      <p:sp>
        <p:nvSpPr>
          <p:cNvPr id="4" name="Rectangle 3">
            <a:extLst>
              <a:ext uri="{FF2B5EF4-FFF2-40B4-BE49-F238E27FC236}">
                <a16:creationId xmlns:a16="http://schemas.microsoft.com/office/drawing/2014/main" id="{A847C506-9D3F-0570-CA26-7C38204B710E}"/>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3" name="TextBox 3">
            <a:extLst>
              <a:ext uri="{FF2B5EF4-FFF2-40B4-BE49-F238E27FC236}">
                <a16:creationId xmlns:a16="http://schemas.microsoft.com/office/drawing/2014/main" id="{4C527132-FA79-6039-4B2C-B2E6AC797418}"/>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24/29</a:t>
            </a:r>
          </a:p>
        </p:txBody>
      </p:sp>
      <p:sp>
        <p:nvSpPr>
          <p:cNvPr id="9" name="Rounded Rectangle 8"/>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Quiz</a:t>
            </a:r>
          </a:p>
        </p:txBody>
      </p:sp>
      <p:sp>
        <p:nvSpPr>
          <p:cNvPr id="2" name="TextBox 1"/>
          <p:cNvSpPr txBox="1"/>
          <p:nvPr/>
        </p:nvSpPr>
        <p:spPr>
          <a:xfrm>
            <a:off x="550034" y="2100884"/>
            <a:ext cx="7910398" cy="3416320"/>
          </a:xfrm>
          <a:prstGeom prst="rect">
            <a:avLst/>
          </a:prstGeom>
          <a:noFill/>
        </p:spPr>
        <p:txBody>
          <a:bodyPr wrap="square" rtlCol="0">
            <a:spAutoFit/>
          </a:bodyPr>
          <a:lstStyle/>
          <a:p>
            <a:r>
              <a:rPr lang="en-GB" b="1" dirty="0"/>
              <a:t>3. Quality is important because? (may be more than one answer).</a:t>
            </a:r>
          </a:p>
          <a:p>
            <a:endParaRPr lang="en-GB" dirty="0"/>
          </a:p>
          <a:p>
            <a:pPr marL="342900" indent="-342900">
              <a:buAutoNum type="alphaLcParenR"/>
            </a:pPr>
            <a:r>
              <a:rPr lang="en-GB" dirty="0">
                <a:solidFill>
                  <a:srgbClr val="FF0000"/>
                </a:solidFill>
              </a:rPr>
              <a:t>It helps you win?</a:t>
            </a:r>
          </a:p>
          <a:p>
            <a:pPr marL="342900" indent="-342900">
              <a:buAutoNum type="alphaLcParenR"/>
            </a:pPr>
            <a:r>
              <a:rPr lang="en-GB" dirty="0">
                <a:solidFill>
                  <a:srgbClr val="FF0000"/>
                </a:solidFill>
              </a:rPr>
              <a:t>Gives us a good reputation?</a:t>
            </a:r>
          </a:p>
          <a:p>
            <a:pPr marL="342900" indent="-342900">
              <a:buAutoNum type="alphaLcParenR"/>
            </a:pPr>
            <a:r>
              <a:rPr lang="en-GB" dirty="0">
                <a:solidFill>
                  <a:srgbClr val="FF0000"/>
                </a:solidFill>
              </a:rPr>
              <a:t>Makes everyone feel good?</a:t>
            </a:r>
          </a:p>
          <a:p>
            <a:pPr marL="342900" indent="-342900"/>
            <a:endParaRPr lang="en-GB" b="1" dirty="0"/>
          </a:p>
          <a:p>
            <a:r>
              <a:rPr lang="en-GB" b="1" dirty="0"/>
              <a:t>4.  Which is the most important of the following?</a:t>
            </a:r>
          </a:p>
          <a:p>
            <a:endParaRPr lang="en-GB" dirty="0"/>
          </a:p>
          <a:p>
            <a:r>
              <a:rPr lang="en-GB" dirty="0"/>
              <a:t>a) Doing better than my colleagues?</a:t>
            </a:r>
          </a:p>
          <a:p>
            <a:r>
              <a:rPr lang="en-GB" dirty="0"/>
              <a:t>b) Finding the best way of doing things?</a:t>
            </a:r>
          </a:p>
          <a:p>
            <a:r>
              <a:rPr lang="en-GB" dirty="0"/>
              <a:t>c</a:t>
            </a:r>
            <a:r>
              <a:rPr lang="en-GB" dirty="0">
                <a:solidFill>
                  <a:srgbClr val="FF0000"/>
                </a:solidFill>
              </a:rPr>
              <a:t>) Help people do a better job?</a:t>
            </a:r>
          </a:p>
          <a:p>
            <a:endParaRPr lang="en-GB" dirty="0"/>
          </a:p>
        </p:txBody>
      </p:sp>
      <p:sp>
        <p:nvSpPr>
          <p:cNvPr id="4" name="Rectangle 3">
            <a:extLst>
              <a:ext uri="{FF2B5EF4-FFF2-40B4-BE49-F238E27FC236}">
                <a16:creationId xmlns:a16="http://schemas.microsoft.com/office/drawing/2014/main" id="{3286EE6E-19FD-2CCA-776D-110225919B44}"/>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3" name="TextBox 3">
            <a:extLst>
              <a:ext uri="{FF2B5EF4-FFF2-40B4-BE49-F238E27FC236}">
                <a16:creationId xmlns:a16="http://schemas.microsoft.com/office/drawing/2014/main" id="{7646BD7C-7A39-9C43-02DD-C6CD9D8465DD}"/>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3037371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25/29</a:t>
            </a:r>
          </a:p>
        </p:txBody>
      </p:sp>
      <p:sp>
        <p:nvSpPr>
          <p:cNvPr id="9" name="Rounded Rectangle 8"/>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Quiz</a:t>
            </a:r>
          </a:p>
        </p:txBody>
      </p:sp>
      <p:sp>
        <p:nvSpPr>
          <p:cNvPr id="2" name="TextBox 1"/>
          <p:cNvSpPr txBox="1"/>
          <p:nvPr/>
        </p:nvSpPr>
        <p:spPr>
          <a:xfrm>
            <a:off x="550034" y="2100884"/>
            <a:ext cx="6480720" cy="1754326"/>
          </a:xfrm>
          <a:prstGeom prst="rect">
            <a:avLst/>
          </a:prstGeom>
          <a:noFill/>
        </p:spPr>
        <p:txBody>
          <a:bodyPr wrap="square" rtlCol="0">
            <a:spAutoFit/>
          </a:bodyPr>
          <a:lstStyle/>
          <a:p>
            <a:r>
              <a:rPr lang="en-GB" b="1" dirty="0"/>
              <a:t>5. Which is the most important of the following?</a:t>
            </a:r>
          </a:p>
          <a:p>
            <a:endParaRPr lang="en-GB" dirty="0"/>
          </a:p>
          <a:p>
            <a:r>
              <a:rPr lang="en-GB" dirty="0"/>
              <a:t>a) Doing better than my colleagues?</a:t>
            </a:r>
          </a:p>
          <a:p>
            <a:r>
              <a:rPr lang="en-GB" dirty="0"/>
              <a:t>b</a:t>
            </a:r>
            <a:r>
              <a:rPr lang="en-GB" dirty="0">
                <a:solidFill>
                  <a:srgbClr val="FF0000"/>
                </a:solidFill>
              </a:rPr>
              <a:t>) Finding the best way of doing things?</a:t>
            </a:r>
          </a:p>
          <a:p>
            <a:r>
              <a:rPr lang="en-GB" dirty="0"/>
              <a:t>c) Cutting costs</a:t>
            </a:r>
          </a:p>
          <a:p>
            <a:endParaRPr lang="en-GB" dirty="0"/>
          </a:p>
        </p:txBody>
      </p:sp>
      <p:sp>
        <p:nvSpPr>
          <p:cNvPr id="4" name="Rectangle 3">
            <a:extLst>
              <a:ext uri="{FF2B5EF4-FFF2-40B4-BE49-F238E27FC236}">
                <a16:creationId xmlns:a16="http://schemas.microsoft.com/office/drawing/2014/main" id="{4855CEB0-593C-0393-90EB-84D9D681B833}"/>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3" name="TextBox 3">
            <a:extLst>
              <a:ext uri="{FF2B5EF4-FFF2-40B4-BE49-F238E27FC236}">
                <a16:creationId xmlns:a16="http://schemas.microsoft.com/office/drawing/2014/main" id="{17AD64D6-4376-578B-9409-1BB9494B644D}"/>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7724041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26/29</a:t>
            </a:r>
          </a:p>
        </p:txBody>
      </p:sp>
      <p:sp>
        <p:nvSpPr>
          <p:cNvPr id="9" name="Rounded Rectangle 8"/>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Quiz</a:t>
            </a:r>
          </a:p>
        </p:txBody>
      </p:sp>
      <p:sp>
        <p:nvSpPr>
          <p:cNvPr id="2" name="TextBox 1"/>
          <p:cNvSpPr txBox="1"/>
          <p:nvPr/>
        </p:nvSpPr>
        <p:spPr>
          <a:xfrm>
            <a:off x="550034" y="2100884"/>
            <a:ext cx="7262326" cy="3693319"/>
          </a:xfrm>
          <a:prstGeom prst="rect">
            <a:avLst/>
          </a:prstGeom>
          <a:noFill/>
        </p:spPr>
        <p:txBody>
          <a:bodyPr wrap="square" rtlCol="0">
            <a:spAutoFit/>
          </a:bodyPr>
          <a:lstStyle/>
          <a:p>
            <a:r>
              <a:rPr lang="en-GB" b="1" dirty="0"/>
              <a:t>6. We need Quality Managers to</a:t>
            </a:r>
          </a:p>
          <a:p>
            <a:endParaRPr lang="en-GB" dirty="0"/>
          </a:p>
          <a:p>
            <a:pPr marL="342900" indent="-342900">
              <a:buAutoNum type="alphaLcParenR"/>
            </a:pPr>
            <a:r>
              <a:rPr lang="en-GB" dirty="0"/>
              <a:t>Find defects </a:t>
            </a:r>
          </a:p>
          <a:p>
            <a:pPr marL="342900" indent="-342900">
              <a:buAutoNum type="alphaLcParenR"/>
            </a:pPr>
            <a:r>
              <a:rPr lang="en-GB" dirty="0"/>
              <a:t>See who is to blame for faults</a:t>
            </a:r>
          </a:p>
          <a:p>
            <a:pPr marL="342900" indent="-342900">
              <a:buAutoNum type="alphaLcParenR"/>
            </a:pPr>
            <a:r>
              <a:rPr lang="en-GB" dirty="0">
                <a:solidFill>
                  <a:srgbClr val="FF0000"/>
                </a:solidFill>
              </a:rPr>
              <a:t>Help people do a better job</a:t>
            </a:r>
            <a:endParaRPr lang="en-GB" dirty="0"/>
          </a:p>
          <a:p>
            <a:pPr marL="342900" indent="-342900">
              <a:buAutoNum type="alphaLcParenR"/>
            </a:pPr>
            <a:endParaRPr lang="en-GB" dirty="0"/>
          </a:p>
          <a:p>
            <a:pPr marL="342900" indent="-342900">
              <a:buAutoNum type="alphaLcParenR"/>
            </a:pPr>
            <a:endParaRPr lang="en-GB" dirty="0"/>
          </a:p>
          <a:p>
            <a:r>
              <a:rPr lang="en-GB" b="1" dirty="0"/>
              <a:t>7. Is the following statement true or false?  </a:t>
            </a:r>
          </a:p>
          <a:p>
            <a:r>
              <a:rPr lang="en-GB" b="1" dirty="0"/>
              <a:t>In Japan the Quality manager is responsible for Quality</a:t>
            </a:r>
          </a:p>
          <a:p>
            <a:endParaRPr lang="en-GB" dirty="0"/>
          </a:p>
          <a:p>
            <a:pPr marL="342900" indent="-342900">
              <a:buAutoNum type="alphaLcParenR"/>
            </a:pPr>
            <a:r>
              <a:rPr lang="en-GB" dirty="0"/>
              <a:t>True</a:t>
            </a:r>
          </a:p>
          <a:p>
            <a:pPr marL="342900" indent="-342900">
              <a:buAutoNum type="alphaLcParenR"/>
            </a:pPr>
            <a:r>
              <a:rPr lang="en-GB" dirty="0">
                <a:solidFill>
                  <a:srgbClr val="FF0000"/>
                </a:solidFill>
              </a:rPr>
              <a:t>False</a:t>
            </a:r>
          </a:p>
          <a:p>
            <a:endParaRPr lang="en-GB" dirty="0"/>
          </a:p>
        </p:txBody>
      </p:sp>
      <p:sp>
        <p:nvSpPr>
          <p:cNvPr id="4" name="Rectangle 3">
            <a:extLst>
              <a:ext uri="{FF2B5EF4-FFF2-40B4-BE49-F238E27FC236}">
                <a16:creationId xmlns:a16="http://schemas.microsoft.com/office/drawing/2014/main" id="{4EEF5559-C5AD-BADC-B262-19F505E5C1DA}"/>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3" name="TextBox 3">
            <a:extLst>
              <a:ext uri="{FF2B5EF4-FFF2-40B4-BE49-F238E27FC236}">
                <a16:creationId xmlns:a16="http://schemas.microsoft.com/office/drawing/2014/main" id="{9786EF68-95C3-8201-4FA4-735B92014AEE}"/>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474781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27/29</a:t>
            </a:r>
          </a:p>
        </p:txBody>
      </p:sp>
      <p:sp>
        <p:nvSpPr>
          <p:cNvPr id="9" name="Rounded Rectangle 8"/>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Quiz</a:t>
            </a:r>
          </a:p>
        </p:txBody>
      </p:sp>
      <p:sp>
        <p:nvSpPr>
          <p:cNvPr id="2" name="TextBox 1"/>
          <p:cNvSpPr txBox="1"/>
          <p:nvPr/>
        </p:nvSpPr>
        <p:spPr>
          <a:xfrm>
            <a:off x="550034" y="2100884"/>
            <a:ext cx="6480720" cy="3139321"/>
          </a:xfrm>
          <a:prstGeom prst="rect">
            <a:avLst/>
          </a:prstGeom>
          <a:noFill/>
        </p:spPr>
        <p:txBody>
          <a:bodyPr wrap="square" rtlCol="0">
            <a:spAutoFit/>
          </a:bodyPr>
          <a:lstStyle/>
          <a:p>
            <a:r>
              <a:rPr lang="en-GB" b="1" dirty="0"/>
              <a:t>8. Quality Councils are most likely to be found in</a:t>
            </a:r>
          </a:p>
          <a:p>
            <a:endParaRPr lang="en-GB" dirty="0"/>
          </a:p>
          <a:p>
            <a:pPr marL="342900" indent="-342900">
              <a:buAutoNum type="alphaLcParenR"/>
            </a:pPr>
            <a:r>
              <a:rPr lang="en-GB" dirty="0">
                <a:solidFill>
                  <a:srgbClr val="FF0000"/>
                </a:solidFill>
              </a:rPr>
              <a:t>Japan</a:t>
            </a:r>
          </a:p>
          <a:p>
            <a:pPr marL="342900" indent="-342900">
              <a:buAutoNum type="alphaLcParenR"/>
            </a:pPr>
            <a:r>
              <a:rPr lang="en-GB" dirty="0"/>
              <a:t>The West</a:t>
            </a:r>
          </a:p>
          <a:p>
            <a:endParaRPr lang="en-GB" dirty="0"/>
          </a:p>
          <a:p>
            <a:pPr marL="342900" indent="-342900">
              <a:buAutoNum type="alphaLcParenR"/>
            </a:pPr>
            <a:endParaRPr lang="en-GB" dirty="0"/>
          </a:p>
          <a:p>
            <a:r>
              <a:rPr lang="en-GB" b="1" dirty="0"/>
              <a:t>9. It is best that the Quality Manager acts as</a:t>
            </a:r>
          </a:p>
          <a:p>
            <a:endParaRPr lang="en-GB" dirty="0"/>
          </a:p>
          <a:p>
            <a:pPr marL="342900" indent="-342900">
              <a:buAutoNum type="alphaLcParenR"/>
            </a:pPr>
            <a:r>
              <a:rPr lang="en-GB" dirty="0">
                <a:solidFill>
                  <a:srgbClr val="FF0000"/>
                </a:solidFill>
              </a:rPr>
              <a:t>A Coach</a:t>
            </a:r>
          </a:p>
          <a:p>
            <a:pPr marL="342900" indent="-342900">
              <a:buAutoNum type="alphaLcParenR"/>
            </a:pPr>
            <a:r>
              <a:rPr lang="en-GB" dirty="0"/>
              <a:t>A policeman</a:t>
            </a:r>
          </a:p>
          <a:p>
            <a:endParaRPr lang="en-GB" dirty="0"/>
          </a:p>
        </p:txBody>
      </p:sp>
      <p:sp>
        <p:nvSpPr>
          <p:cNvPr id="4" name="Rectangle 3">
            <a:extLst>
              <a:ext uri="{FF2B5EF4-FFF2-40B4-BE49-F238E27FC236}">
                <a16:creationId xmlns:a16="http://schemas.microsoft.com/office/drawing/2014/main" id="{4E19665E-BE3D-EA13-5FDB-7CA68D9606F6}"/>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3" name="TextBox 3">
            <a:extLst>
              <a:ext uri="{FF2B5EF4-FFF2-40B4-BE49-F238E27FC236}">
                <a16:creationId xmlns:a16="http://schemas.microsoft.com/office/drawing/2014/main" id="{E4FF2068-9914-0327-8353-D53D986D8F94}"/>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2997847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28/29</a:t>
            </a:r>
          </a:p>
        </p:txBody>
      </p:sp>
      <p:sp>
        <p:nvSpPr>
          <p:cNvPr id="9" name="Rounded Rectangle 8"/>
          <p:cNvSpPr/>
          <p:nvPr/>
        </p:nvSpPr>
        <p:spPr>
          <a:xfrm>
            <a:off x="467544" y="1052736"/>
            <a:ext cx="8064896" cy="648073"/>
          </a:xfrm>
          <a:prstGeom prst="roundRect">
            <a:avLst/>
          </a:prstGeom>
          <a:gradFill>
            <a:gsLst>
              <a:gs pos="0">
                <a:schemeClr val="accent3">
                  <a:lumMod val="20000"/>
                  <a:lumOff val="80000"/>
                </a:schemeClr>
              </a:gs>
              <a:gs pos="80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10"/>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Quiz</a:t>
            </a:r>
          </a:p>
        </p:txBody>
      </p:sp>
      <p:sp>
        <p:nvSpPr>
          <p:cNvPr id="2" name="TextBox 1"/>
          <p:cNvSpPr txBox="1"/>
          <p:nvPr/>
        </p:nvSpPr>
        <p:spPr>
          <a:xfrm>
            <a:off x="550034" y="2100884"/>
            <a:ext cx="8126422" cy="3416320"/>
          </a:xfrm>
          <a:prstGeom prst="rect">
            <a:avLst/>
          </a:prstGeom>
          <a:noFill/>
        </p:spPr>
        <p:txBody>
          <a:bodyPr wrap="square" rtlCol="0">
            <a:spAutoFit/>
          </a:bodyPr>
          <a:lstStyle/>
          <a:p>
            <a:r>
              <a:rPr lang="en-GB" b="1" dirty="0"/>
              <a:t>10. The big ‘Q’ is</a:t>
            </a:r>
          </a:p>
          <a:p>
            <a:endParaRPr lang="en-GB" dirty="0"/>
          </a:p>
          <a:p>
            <a:pPr marL="342900" indent="-342900">
              <a:buAutoNum type="alphaLcParenR"/>
            </a:pPr>
            <a:r>
              <a:rPr lang="en-GB" dirty="0"/>
              <a:t>A lot of people at the Check out</a:t>
            </a:r>
          </a:p>
          <a:p>
            <a:pPr marL="342900" indent="-342900">
              <a:buAutoNum type="alphaLcParenR"/>
            </a:pPr>
            <a:r>
              <a:rPr lang="en-GB" dirty="0"/>
              <a:t>A traffic jam</a:t>
            </a:r>
          </a:p>
          <a:p>
            <a:pPr marL="342900" indent="-342900">
              <a:buAutoNum type="alphaLcParenR"/>
            </a:pPr>
            <a:r>
              <a:rPr lang="en-GB" dirty="0">
                <a:solidFill>
                  <a:srgbClr val="FF0000"/>
                </a:solidFill>
              </a:rPr>
              <a:t>The Quality Strategy for a Company</a:t>
            </a:r>
          </a:p>
          <a:p>
            <a:endParaRPr lang="en-GB" dirty="0"/>
          </a:p>
          <a:p>
            <a:pPr marL="342900" indent="-342900">
              <a:buAutoNum type="alphaLcParenR"/>
            </a:pPr>
            <a:endParaRPr lang="en-GB" b="1" dirty="0"/>
          </a:p>
          <a:p>
            <a:r>
              <a:rPr lang="en-GB" b="1" dirty="0"/>
              <a:t>11. The following statement is true or false:  Quality is everybody’s job</a:t>
            </a:r>
          </a:p>
          <a:p>
            <a:endParaRPr lang="en-GB" dirty="0"/>
          </a:p>
          <a:p>
            <a:pPr marL="342900" indent="-342900">
              <a:buAutoNum type="alphaLcParenR"/>
            </a:pPr>
            <a:r>
              <a:rPr lang="en-GB" dirty="0">
                <a:solidFill>
                  <a:srgbClr val="FF0000"/>
                </a:solidFill>
              </a:rPr>
              <a:t>True</a:t>
            </a:r>
          </a:p>
          <a:p>
            <a:pPr marL="342900" indent="-342900">
              <a:buAutoNum type="alphaLcParenR"/>
            </a:pPr>
            <a:r>
              <a:rPr lang="en-GB" dirty="0"/>
              <a:t>False</a:t>
            </a:r>
          </a:p>
          <a:p>
            <a:endParaRPr lang="en-GB" dirty="0"/>
          </a:p>
        </p:txBody>
      </p:sp>
      <p:sp>
        <p:nvSpPr>
          <p:cNvPr id="4" name="Rectangle 3">
            <a:extLst>
              <a:ext uri="{FF2B5EF4-FFF2-40B4-BE49-F238E27FC236}">
                <a16:creationId xmlns:a16="http://schemas.microsoft.com/office/drawing/2014/main" id="{5FBEF818-C9C4-24A5-79FE-0DAAB1312D13}"/>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3" name="TextBox 3">
            <a:extLst>
              <a:ext uri="{FF2B5EF4-FFF2-40B4-BE49-F238E27FC236}">
                <a16:creationId xmlns:a16="http://schemas.microsoft.com/office/drawing/2014/main" id="{F053AABB-A5A2-923D-22B2-FDD7BF993407}"/>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2615433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076056" y="6309320"/>
            <a:ext cx="3368230" cy="307777"/>
          </a:xfrm>
          <a:prstGeom prst="rect">
            <a:avLst/>
          </a:prstGeom>
        </p:spPr>
        <p:txBody>
          <a:bodyPr wrap="none">
            <a:spAutoFit/>
          </a:bodyPr>
          <a:lstStyle/>
          <a:p>
            <a:r>
              <a:rPr lang="en-GB" sz="1400" dirty="0"/>
              <a:t>Press the </a:t>
            </a:r>
            <a:r>
              <a:rPr lang="en-GB" sz="1400" b="1" dirty="0"/>
              <a:t>Next</a:t>
            </a:r>
            <a:r>
              <a:rPr lang="en-GB" sz="1400" dirty="0"/>
              <a:t> button below to continue</a:t>
            </a:r>
          </a:p>
        </p:txBody>
      </p:sp>
      <p:sp>
        <p:nvSpPr>
          <p:cNvPr id="15" name="TextBox 14"/>
          <p:cNvSpPr txBox="1"/>
          <p:nvPr/>
        </p:nvSpPr>
        <p:spPr>
          <a:xfrm>
            <a:off x="8316416" y="6309320"/>
            <a:ext cx="683568" cy="307777"/>
          </a:xfrm>
          <a:prstGeom prst="rect">
            <a:avLst/>
          </a:prstGeom>
          <a:noFill/>
        </p:spPr>
        <p:txBody>
          <a:bodyPr wrap="square" rtlCol="0">
            <a:spAutoFit/>
          </a:bodyPr>
          <a:lstStyle/>
          <a:p>
            <a:r>
              <a:rPr lang="en-GB" sz="1400" dirty="0"/>
              <a:t>29/29</a:t>
            </a:r>
          </a:p>
        </p:txBody>
      </p:sp>
      <p:sp>
        <p:nvSpPr>
          <p:cNvPr id="11" name="TextBox 10"/>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Quiz</a:t>
            </a:r>
          </a:p>
        </p:txBody>
      </p:sp>
      <p:pic>
        <p:nvPicPr>
          <p:cNvPr id="8" name="Picture 7" descr="8868578_m.jpg"/>
          <p:cNvPicPr>
            <a:picLocks noChangeAspect="1"/>
          </p:cNvPicPr>
          <p:nvPr/>
        </p:nvPicPr>
        <p:blipFill>
          <a:blip r:embed="rId3" cstate="print"/>
          <a:srcRect l="19298" r="11231"/>
          <a:stretch>
            <a:fillRect/>
          </a:stretch>
        </p:blipFill>
        <p:spPr>
          <a:xfrm>
            <a:off x="5652120" y="1052736"/>
            <a:ext cx="3168352" cy="5104567"/>
          </a:xfrm>
          <a:prstGeom prst="rect">
            <a:avLst/>
          </a:prstGeom>
        </p:spPr>
      </p:pic>
      <p:sp>
        <p:nvSpPr>
          <p:cNvPr id="16" name="TextBox 15"/>
          <p:cNvSpPr txBox="1"/>
          <p:nvPr/>
        </p:nvSpPr>
        <p:spPr>
          <a:xfrm>
            <a:off x="6444208" y="5157192"/>
            <a:ext cx="1008112" cy="646331"/>
          </a:xfrm>
          <a:prstGeom prst="rect">
            <a:avLst/>
          </a:prstGeom>
          <a:noFill/>
        </p:spPr>
        <p:txBody>
          <a:bodyPr wrap="square" rtlCol="0">
            <a:spAutoFit/>
          </a:bodyPr>
          <a:lstStyle/>
          <a:p>
            <a:pPr algn="ctr"/>
            <a:r>
              <a:rPr lang="en-GB" sz="1200" b="1" dirty="0"/>
              <a:t>Gold Star for Executives</a:t>
            </a:r>
          </a:p>
        </p:txBody>
      </p:sp>
      <p:sp>
        <p:nvSpPr>
          <p:cNvPr id="17" name="Rectangle 16"/>
          <p:cNvSpPr/>
          <p:nvPr/>
        </p:nvSpPr>
        <p:spPr>
          <a:xfrm>
            <a:off x="401688" y="1330022"/>
            <a:ext cx="5250432" cy="1200329"/>
          </a:xfrm>
          <a:prstGeom prst="rect">
            <a:avLst/>
          </a:prstGeom>
        </p:spPr>
        <p:txBody>
          <a:bodyPr wrap="square">
            <a:spAutoFit/>
          </a:bodyPr>
          <a:lstStyle/>
          <a:p>
            <a:pPr fontAlgn="base">
              <a:spcBef>
                <a:spcPct val="0"/>
              </a:spcBef>
              <a:spcAft>
                <a:spcPct val="0"/>
              </a:spcAft>
            </a:pPr>
            <a:r>
              <a:rPr lang="en-GB" sz="2400" b="1" dirty="0">
                <a:solidFill>
                  <a:srgbClr val="2A4B5B"/>
                </a:solidFill>
                <a:cs typeface="Arial" pitchFamily="34" charset="0"/>
              </a:rPr>
              <a:t>You have completed</a:t>
            </a:r>
          </a:p>
          <a:p>
            <a:pPr fontAlgn="base">
              <a:spcBef>
                <a:spcPct val="0"/>
              </a:spcBef>
              <a:spcAft>
                <a:spcPct val="0"/>
              </a:spcAft>
            </a:pPr>
            <a:r>
              <a:rPr lang="en-GB" sz="2400" b="1" dirty="0">
                <a:solidFill>
                  <a:srgbClr val="2A4B5B"/>
                </a:solidFill>
                <a:cs typeface="Arial" pitchFamily="34" charset="0"/>
              </a:rPr>
              <a:t>‘Gold Star performance for Executives’</a:t>
            </a:r>
          </a:p>
        </p:txBody>
      </p:sp>
      <p:sp>
        <p:nvSpPr>
          <p:cNvPr id="19" name="TextBox 17"/>
          <p:cNvSpPr txBox="1"/>
          <p:nvPr/>
        </p:nvSpPr>
        <p:spPr>
          <a:xfrm>
            <a:off x="535140" y="2884471"/>
            <a:ext cx="4824536"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GB" dirty="0">
                <a:solidFill>
                  <a:srgbClr val="2A4B5B"/>
                </a:solidFill>
                <a:cs typeface="Arial" pitchFamily="34" charset="0"/>
              </a:rPr>
              <a:t>Where next? See next slide.</a:t>
            </a:r>
          </a:p>
          <a:p>
            <a:pPr fontAlgn="base">
              <a:spcBef>
                <a:spcPct val="0"/>
              </a:spcBef>
              <a:spcAft>
                <a:spcPct val="0"/>
              </a:spcAft>
            </a:pPr>
            <a:endParaRPr lang="en-GB" sz="1400" dirty="0">
              <a:solidFill>
                <a:srgbClr val="2A4B5B"/>
              </a:solidFill>
              <a:cs typeface="Arial" pitchFamily="34" charset="0"/>
            </a:endParaRPr>
          </a:p>
        </p:txBody>
      </p:sp>
      <p:sp>
        <p:nvSpPr>
          <p:cNvPr id="2" name="TextBox 3">
            <a:extLst>
              <a:ext uri="{FF2B5EF4-FFF2-40B4-BE49-F238E27FC236}">
                <a16:creationId xmlns:a16="http://schemas.microsoft.com/office/drawing/2014/main" id="{5B869C97-5F22-BE73-F3B2-033DD0762C3B}"/>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37394-CEFF-9E92-D365-E5C11B5B12A5}"/>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62F07B4F-49BF-B23C-6C57-84D1BFAFD091}"/>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DAD4047-B99A-22DD-21FF-B49BB78FED40}"/>
              </a:ext>
            </a:extLst>
          </p:cNvPr>
          <p:cNvSpPr/>
          <p:nvPr/>
        </p:nvSpPr>
        <p:spPr>
          <a:xfrm>
            <a:off x="5076056" y="6309320"/>
            <a:ext cx="3368230" cy="307777"/>
          </a:xfrm>
          <a:prstGeom prst="rect">
            <a:avLst/>
          </a:prstGeom>
        </p:spPr>
        <p:txBody>
          <a:bodyPr wrap="none">
            <a:spAutoFit/>
          </a:bodyPr>
          <a:lstStyle/>
          <a:p>
            <a:r>
              <a:rPr lang="en-GB" sz="1400" dirty="0"/>
              <a:t>Press the </a:t>
            </a:r>
            <a:r>
              <a:rPr lang="en-GB" sz="1400" b="1" dirty="0"/>
              <a:t>Next</a:t>
            </a:r>
            <a:r>
              <a:rPr lang="en-GB" sz="1400" dirty="0"/>
              <a:t> button below to continue</a:t>
            </a:r>
          </a:p>
        </p:txBody>
      </p:sp>
      <p:sp>
        <p:nvSpPr>
          <p:cNvPr id="15" name="TextBox 14">
            <a:extLst>
              <a:ext uri="{FF2B5EF4-FFF2-40B4-BE49-F238E27FC236}">
                <a16:creationId xmlns:a16="http://schemas.microsoft.com/office/drawing/2014/main" id="{FDCB2222-642A-49F2-83B0-BAADD7AD4058}"/>
              </a:ext>
            </a:extLst>
          </p:cNvPr>
          <p:cNvSpPr txBox="1"/>
          <p:nvPr/>
        </p:nvSpPr>
        <p:spPr>
          <a:xfrm>
            <a:off x="8316416" y="6309320"/>
            <a:ext cx="683568" cy="307777"/>
          </a:xfrm>
          <a:prstGeom prst="rect">
            <a:avLst/>
          </a:prstGeom>
          <a:noFill/>
        </p:spPr>
        <p:txBody>
          <a:bodyPr wrap="square" rtlCol="0">
            <a:spAutoFit/>
          </a:bodyPr>
          <a:lstStyle/>
          <a:p>
            <a:r>
              <a:rPr lang="en-GB" sz="1400" dirty="0"/>
              <a:t>29/29</a:t>
            </a:r>
          </a:p>
        </p:txBody>
      </p:sp>
      <p:sp>
        <p:nvSpPr>
          <p:cNvPr id="11" name="TextBox 10">
            <a:extLst>
              <a:ext uri="{FF2B5EF4-FFF2-40B4-BE49-F238E27FC236}">
                <a16:creationId xmlns:a16="http://schemas.microsoft.com/office/drawing/2014/main" id="{41A3B604-D287-C67B-ADBD-DC24CCA797B8}"/>
              </a:ext>
            </a:extLst>
          </p:cNvPr>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Quiz</a:t>
            </a:r>
          </a:p>
        </p:txBody>
      </p:sp>
      <p:sp>
        <p:nvSpPr>
          <p:cNvPr id="17" name="Rectangle 16">
            <a:extLst>
              <a:ext uri="{FF2B5EF4-FFF2-40B4-BE49-F238E27FC236}">
                <a16:creationId xmlns:a16="http://schemas.microsoft.com/office/drawing/2014/main" id="{335B9D94-7035-0CFA-5C17-722A63A18E84}"/>
              </a:ext>
            </a:extLst>
          </p:cNvPr>
          <p:cNvSpPr/>
          <p:nvPr/>
        </p:nvSpPr>
        <p:spPr>
          <a:xfrm>
            <a:off x="419436" y="960402"/>
            <a:ext cx="8418784" cy="4893647"/>
          </a:xfrm>
          <a:prstGeom prst="rect">
            <a:avLst/>
          </a:prstGeom>
        </p:spPr>
        <p:txBody>
          <a:bodyPr wrap="square">
            <a:spAutoFit/>
          </a:bodyPr>
          <a:lstStyle/>
          <a:p>
            <a:pPr fontAlgn="base">
              <a:spcBef>
                <a:spcPct val="0"/>
              </a:spcBef>
              <a:spcAft>
                <a:spcPct val="0"/>
              </a:spcAft>
            </a:pPr>
            <a:r>
              <a:rPr lang="en-GB" sz="2400" b="1" dirty="0">
                <a:solidFill>
                  <a:srgbClr val="2A4B5B"/>
                </a:solidFill>
                <a:cs typeface="Arial" pitchFamily="34" charset="0"/>
              </a:rPr>
              <a:t>So, you have now completed the first step into this Gold Star Club journey.</a:t>
            </a:r>
          </a:p>
          <a:p>
            <a:pPr fontAlgn="base">
              <a:spcBef>
                <a:spcPct val="0"/>
              </a:spcBef>
              <a:spcAft>
                <a:spcPct val="0"/>
              </a:spcAft>
            </a:pPr>
            <a:endParaRPr lang="en-GB" sz="2400" b="1" dirty="0">
              <a:solidFill>
                <a:srgbClr val="2A4B5B"/>
              </a:solidFill>
              <a:cs typeface="Arial" pitchFamily="34" charset="0"/>
            </a:endParaRPr>
          </a:p>
          <a:p>
            <a:pPr fontAlgn="base">
              <a:spcBef>
                <a:spcPct val="0"/>
              </a:spcBef>
              <a:spcAft>
                <a:spcPct val="0"/>
              </a:spcAft>
            </a:pPr>
            <a:r>
              <a:rPr lang="en-GB" sz="2400" b="1" dirty="0">
                <a:solidFill>
                  <a:srgbClr val="2A4B5B"/>
                </a:solidFill>
                <a:cs typeface="Arial" pitchFamily="34" charset="0"/>
              </a:rPr>
              <a:t>This programme was complementary partly to create a common base for all our Gold Star Club members and maybe to help senior people to see how the Quality Related Science and disciplines might be used to help take your company to the front of its field.</a:t>
            </a:r>
          </a:p>
          <a:p>
            <a:pPr fontAlgn="base">
              <a:spcBef>
                <a:spcPct val="0"/>
              </a:spcBef>
              <a:spcAft>
                <a:spcPct val="0"/>
              </a:spcAft>
            </a:pPr>
            <a:endParaRPr lang="en-GB" sz="2400" b="1" dirty="0">
              <a:solidFill>
                <a:srgbClr val="2A4B5B"/>
              </a:solidFill>
              <a:cs typeface="Arial" pitchFamily="34" charset="0"/>
            </a:endParaRPr>
          </a:p>
          <a:p>
            <a:pPr fontAlgn="base">
              <a:spcBef>
                <a:spcPct val="0"/>
              </a:spcBef>
              <a:spcAft>
                <a:spcPct val="0"/>
              </a:spcAft>
            </a:pPr>
            <a:r>
              <a:rPr lang="en-GB" sz="2400" b="1" dirty="0">
                <a:solidFill>
                  <a:srgbClr val="2A4B5B"/>
                </a:solidFill>
                <a:cs typeface="Arial" pitchFamily="34" charset="0"/>
              </a:rPr>
              <a:t>If you have decided to continue with this programme, corporate membership of the Gold Star Club is on a subscription basis payments being either monthly or annually.</a:t>
            </a:r>
          </a:p>
        </p:txBody>
      </p:sp>
      <p:sp>
        <p:nvSpPr>
          <p:cNvPr id="2" name="TextBox 3">
            <a:extLst>
              <a:ext uri="{FF2B5EF4-FFF2-40B4-BE49-F238E27FC236}">
                <a16:creationId xmlns:a16="http://schemas.microsoft.com/office/drawing/2014/main" id="{6444586A-6BB9-9B68-A9BE-ED5D7924A619}"/>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230855185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A6870-58CA-8E31-CB62-EE11DD63AA71}"/>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D7D9874-4B8D-18F4-0BE2-596DE3AF5416}"/>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7F349C4-122D-DF80-A7C8-879BB86AD1D5}"/>
              </a:ext>
            </a:extLst>
          </p:cNvPr>
          <p:cNvSpPr/>
          <p:nvPr/>
        </p:nvSpPr>
        <p:spPr>
          <a:xfrm>
            <a:off x="5076056" y="6309320"/>
            <a:ext cx="3368230" cy="307777"/>
          </a:xfrm>
          <a:prstGeom prst="rect">
            <a:avLst/>
          </a:prstGeom>
        </p:spPr>
        <p:txBody>
          <a:bodyPr wrap="none">
            <a:spAutoFit/>
          </a:bodyPr>
          <a:lstStyle/>
          <a:p>
            <a:r>
              <a:rPr lang="en-GB" sz="1400" dirty="0"/>
              <a:t>Press the </a:t>
            </a:r>
            <a:r>
              <a:rPr lang="en-GB" sz="1400" b="1" dirty="0"/>
              <a:t>Next</a:t>
            </a:r>
            <a:r>
              <a:rPr lang="en-GB" sz="1400" dirty="0"/>
              <a:t> button below to continue</a:t>
            </a:r>
          </a:p>
        </p:txBody>
      </p:sp>
      <p:sp>
        <p:nvSpPr>
          <p:cNvPr id="15" name="TextBox 14">
            <a:extLst>
              <a:ext uri="{FF2B5EF4-FFF2-40B4-BE49-F238E27FC236}">
                <a16:creationId xmlns:a16="http://schemas.microsoft.com/office/drawing/2014/main" id="{198793A5-0C2E-B305-4820-4E7F1CAA2072}"/>
              </a:ext>
            </a:extLst>
          </p:cNvPr>
          <p:cNvSpPr txBox="1"/>
          <p:nvPr/>
        </p:nvSpPr>
        <p:spPr>
          <a:xfrm>
            <a:off x="8316416" y="6309320"/>
            <a:ext cx="683568" cy="307777"/>
          </a:xfrm>
          <a:prstGeom prst="rect">
            <a:avLst/>
          </a:prstGeom>
          <a:noFill/>
        </p:spPr>
        <p:txBody>
          <a:bodyPr wrap="square" rtlCol="0">
            <a:spAutoFit/>
          </a:bodyPr>
          <a:lstStyle/>
          <a:p>
            <a:r>
              <a:rPr lang="en-GB" sz="1400" dirty="0"/>
              <a:t>29/29</a:t>
            </a:r>
          </a:p>
        </p:txBody>
      </p:sp>
      <p:sp>
        <p:nvSpPr>
          <p:cNvPr id="11" name="TextBox 10">
            <a:extLst>
              <a:ext uri="{FF2B5EF4-FFF2-40B4-BE49-F238E27FC236}">
                <a16:creationId xmlns:a16="http://schemas.microsoft.com/office/drawing/2014/main" id="{44236815-6FF4-AC63-47E6-F9085DBE6E81}"/>
              </a:ext>
            </a:extLst>
          </p:cNvPr>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Quiz</a:t>
            </a:r>
          </a:p>
        </p:txBody>
      </p:sp>
      <p:sp>
        <p:nvSpPr>
          <p:cNvPr id="17" name="Rectangle 16">
            <a:extLst>
              <a:ext uri="{FF2B5EF4-FFF2-40B4-BE49-F238E27FC236}">
                <a16:creationId xmlns:a16="http://schemas.microsoft.com/office/drawing/2014/main" id="{CF7766DC-49DE-BA0F-4CE9-794A2B25018E}"/>
              </a:ext>
            </a:extLst>
          </p:cNvPr>
          <p:cNvSpPr/>
          <p:nvPr/>
        </p:nvSpPr>
        <p:spPr>
          <a:xfrm>
            <a:off x="419436" y="960402"/>
            <a:ext cx="8418784" cy="5262979"/>
          </a:xfrm>
          <a:prstGeom prst="rect">
            <a:avLst/>
          </a:prstGeom>
        </p:spPr>
        <p:txBody>
          <a:bodyPr wrap="square">
            <a:spAutoFit/>
          </a:bodyPr>
          <a:lstStyle/>
          <a:p>
            <a:pPr fontAlgn="base">
              <a:spcBef>
                <a:spcPct val="0"/>
              </a:spcBef>
              <a:spcAft>
                <a:spcPct val="0"/>
              </a:spcAft>
            </a:pPr>
            <a:r>
              <a:rPr lang="en-GB" sz="2400" b="1" dirty="0">
                <a:solidFill>
                  <a:srgbClr val="2A4B5B"/>
                </a:solidFill>
                <a:cs typeface="Arial" pitchFamily="34" charset="0"/>
              </a:rPr>
              <a:t>So, you have now completed the first step into this Gold Star Club journey. We hope that you have found it to be enjoyable and informative.</a:t>
            </a:r>
          </a:p>
          <a:p>
            <a:pPr fontAlgn="base">
              <a:spcBef>
                <a:spcPct val="0"/>
              </a:spcBef>
              <a:spcAft>
                <a:spcPct val="0"/>
              </a:spcAft>
            </a:pPr>
            <a:endParaRPr lang="en-GB" sz="2400" b="1" dirty="0">
              <a:solidFill>
                <a:srgbClr val="2A4B5B"/>
              </a:solidFill>
              <a:cs typeface="Arial" pitchFamily="34" charset="0"/>
            </a:endParaRPr>
          </a:p>
          <a:p>
            <a:pPr fontAlgn="base">
              <a:spcBef>
                <a:spcPct val="0"/>
              </a:spcBef>
              <a:spcAft>
                <a:spcPct val="0"/>
              </a:spcAft>
            </a:pPr>
            <a:r>
              <a:rPr lang="en-GB" sz="2400" b="1" dirty="0">
                <a:solidFill>
                  <a:srgbClr val="2A4B5B"/>
                </a:solidFill>
                <a:cs typeface="Arial" pitchFamily="34" charset="0"/>
              </a:rPr>
              <a:t>The programme was complementary partly to create a common base for all our Gold Star Club members and maybe to help senior people to see how the Quality Related Science and disciplines might be used to help take your company to the front of its field.</a:t>
            </a:r>
          </a:p>
          <a:p>
            <a:pPr fontAlgn="base">
              <a:spcBef>
                <a:spcPct val="0"/>
              </a:spcBef>
              <a:spcAft>
                <a:spcPct val="0"/>
              </a:spcAft>
            </a:pPr>
            <a:endParaRPr lang="en-GB" sz="2400" b="1" dirty="0">
              <a:solidFill>
                <a:srgbClr val="2A4B5B"/>
              </a:solidFill>
              <a:cs typeface="Arial" pitchFamily="34" charset="0"/>
            </a:endParaRPr>
          </a:p>
          <a:p>
            <a:pPr fontAlgn="base">
              <a:spcBef>
                <a:spcPct val="0"/>
              </a:spcBef>
              <a:spcAft>
                <a:spcPct val="0"/>
              </a:spcAft>
            </a:pPr>
            <a:r>
              <a:rPr lang="en-GB" sz="2400" b="1" dirty="0">
                <a:solidFill>
                  <a:srgbClr val="2A4B5B"/>
                </a:solidFill>
                <a:cs typeface="Arial" pitchFamily="34" charset="0"/>
              </a:rPr>
              <a:t>If you have decided to continue with this programme, corporate membership of the Gold Star Club is on a subscription basis payments being either monthly or annually. </a:t>
            </a:r>
          </a:p>
        </p:txBody>
      </p:sp>
      <p:sp>
        <p:nvSpPr>
          <p:cNvPr id="2" name="TextBox 3">
            <a:extLst>
              <a:ext uri="{FF2B5EF4-FFF2-40B4-BE49-F238E27FC236}">
                <a16:creationId xmlns:a16="http://schemas.microsoft.com/office/drawing/2014/main" id="{833A292F-0F29-E134-E154-DAEC6B409DA4}"/>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21714092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C0E93-9027-037B-0527-EDB41439A206}"/>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256B656-E5A3-5A96-2B5F-3C376D5A1554}"/>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B802B58-B71E-9F8F-2358-524868EB1878}"/>
              </a:ext>
            </a:extLst>
          </p:cNvPr>
          <p:cNvSpPr txBox="1"/>
          <p:nvPr/>
        </p:nvSpPr>
        <p:spPr>
          <a:xfrm>
            <a:off x="384617" y="751105"/>
            <a:ext cx="4358592" cy="5693866"/>
          </a:xfrm>
          <a:prstGeom prst="rect">
            <a:avLst/>
          </a:prstGeom>
          <a:noFill/>
        </p:spPr>
        <p:txBody>
          <a:bodyPr wrap="square" rtlCol="0">
            <a:spAutoFit/>
          </a:bodyPr>
          <a:lstStyle/>
          <a:p>
            <a:pPr algn="ctr"/>
            <a:r>
              <a:rPr lang="en-GB" sz="2800" b="1" dirty="0"/>
              <a:t>The objectives of the DHI approach</a:t>
            </a:r>
          </a:p>
          <a:p>
            <a:pPr algn="ctr"/>
            <a:endParaRPr lang="en-GB" sz="2000" b="1" dirty="0"/>
          </a:p>
          <a:p>
            <a:r>
              <a:rPr lang="en-GB" b="1" dirty="0"/>
              <a:t>Objective:</a:t>
            </a:r>
          </a:p>
          <a:p>
            <a:r>
              <a:rPr lang="en-GB" b="1" dirty="0"/>
              <a:t>To help our members to build organisations in which each individual employee is developed to become the expert in his or her own job at all levels.</a:t>
            </a:r>
          </a:p>
          <a:p>
            <a:r>
              <a:rPr lang="en-GB" b="1" dirty="0"/>
              <a:t>The object of this is then to be able to use the collective thinking power of all employees to make their organisation the best in its business and to bring out man’s infinite capabilities. </a:t>
            </a:r>
          </a:p>
          <a:p>
            <a:r>
              <a:rPr lang="en-GB" b="1" dirty="0"/>
              <a:t>Everyone has undiscovered talents not only unknown to the organisation but also in many cases, even to the participants themselves.</a:t>
            </a:r>
            <a:endParaRPr lang="en-GB" dirty="0"/>
          </a:p>
        </p:txBody>
      </p:sp>
      <p:sp>
        <p:nvSpPr>
          <p:cNvPr id="14" name="TextBox 13">
            <a:extLst>
              <a:ext uri="{FF2B5EF4-FFF2-40B4-BE49-F238E27FC236}">
                <a16:creationId xmlns:a16="http://schemas.microsoft.com/office/drawing/2014/main" id="{B4F78EF7-695C-E2CF-F0A5-3684FDF33FC3}"/>
              </a:ext>
            </a:extLst>
          </p:cNvPr>
          <p:cNvSpPr txBox="1"/>
          <p:nvPr/>
        </p:nvSpPr>
        <p:spPr>
          <a:xfrm>
            <a:off x="8316416" y="6309320"/>
            <a:ext cx="683568" cy="307777"/>
          </a:xfrm>
          <a:prstGeom prst="rect">
            <a:avLst/>
          </a:prstGeom>
          <a:noFill/>
        </p:spPr>
        <p:txBody>
          <a:bodyPr wrap="square" rtlCol="0">
            <a:spAutoFit/>
          </a:bodyPr>
          <a:lstStyle/>
          <a:p>
            <a:r>
              <a:rPr lang="en-GB" sz="1400" dirty="0"/>
              <a:t>1/29</a:t>
            </a:r>
          </a:p>
        </p:txBody>
      </p:sp>
      <p:sp>
        <p:nvSpPr>
          <p:cNvPr id="3" name="Rectangle 2">
            <a:extLst>
              <a:ext uri="{FF2B5EF4-FFF2-40B4-BE49-F238E27FC236}">
                <a16:creationId xmlns:a16="http://schemas.microsoft.com/office/drawing/2014/main" id="{E875022C-974E-3A6B-2DC4-A95402E933A3}"/>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7" name="TextBox 3">
            <a:extLst>
              <a:ext uri="{FF2B5EF4-FFF2-40B4-BE49-F238E27FC236}">
                <a16:creationId xmlns:a16="http://schemas.microsoft.com/office/drawing/2014/main" id="{5075831D-453C-90A5-187E-4EA0F90F2D51}"/>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grpSp>
        <p:nvGrpSpPr>
          <p:cNvPr id="4" name="Group 3">
            <a:extLst>
              <a:ext uri="{FF2B5EF4-FFF2-40B4-BE49-F238E27FC236}">
                <a16:creationId xmlns:a16="http://schemas.microsoft.com/office/drawing/2014/main" id="{48C4F4B9-139D-0D4E-66DF-5BBACE401363}"/>
              </a:ext>
            </a:extLst>
          </p:cNvPr>
          <p:cNvGrpSpPr/>
          <p:nvPr/>
        </p:nvGrpSpPr>
        <p:grpSpPr>
          <a:xfrm>
            <a:off x="4788024" y="2110276"/>
            <a:ext cx="4203975" cy="3061539"/>
            <a:chOff x="463550" y="366166"/>
            <a:chExt cx="8998542" cy="6094114"/>
          </a:xfrm>
        </p:grpSpPr>
        <p:sp>
          <p:nvSpPr>
            <p:cNvPr id="5" name="AutoShape 2" descr="40%">
              <a:extLst>
                <a:ext uri="{FF2B5EF4-FFF2-40B4-BE49-F238E27FC236}">
                  <a16:creationId xmlns:a16="http://schemas.microsoft.com/office/drawing/2014/main" id="{EF88BF5C-2D04-F5D3-2FC9-374A6E4D14A3}"/>
                </a:ext>
              </a:extLst>
            </p:cNvPr>
            <p:cNvSpPr>
              <a:spLocks noChangeArrowheads="1"/>
            </p:cNvSpPr>
            <p:nvPr/>
          </p:nvSpPr>
          <p:spPr bwMode="auto">
            <a:xfrm>
              <a:off x="463550" y="1558925"/>
              <a:ext cx="3546475" cy="3436938"/>
            </a:xfrm>
            <a:prstGeom prst="triangle">
              <a:avLst>
                <a:gd name="adj" fmla="val 49907"/>
              </a:avLst>
            </a:prstGeom>
            <a:blipFill dpi="0" rotWithShape="0">
              <a:blip r:embed="rId3"/>
              <a:srcRect/>
              <a:tile tx="0" ty="0" sx="100000" sy="100000" flip="none" algn="tl"/>
            </a:blip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8" name="Line 3">
              <a:extLst>
                <a:ext uri="{FF2B5EF4-FFF2-40B4-BE49-F238E27FC236}">
                  <a16:creationId xmlns:a16="http://schemas.microsoft.com/office/drawing/2014/main" id="{5530810F-1240-D019-6DE2-73F39D37A02B}"/>
                </a:ext>
              </a:extLst>
            </p:cNvPr>
            <p:cNvSpPr>
              <a:spLocks noChangeShapeType="1"/>
            </p:cNvSpPr>
            <p:nvPr/>
          </p:nvSpPr>
          <p:spPr bwMode="auto">
            <a:xfrm>
              <a:off x="1755775" y="2506663"/>
              <a:ext cx="9588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9" name="Line 4">
              <a:extLst>
                <a:ext uri="{FF2B5EF4-FFF2-40B4-BE49-F238E27FC236}">
                  <a16:creationId xmlns:a16="http://schemas.microsoft.com/office/drawing/2014/main" id="{B92A47BE-AD0B-FD67-0E77-9D5BCA298727}"/>
                </a:ext>
              </a:extLst>
            </p:cNvPr>
            <p:cNvSpPr>
              <a:spLocks noChangeShapeType="1"/>
            </p:cNvSpPr>
            <p:nvPr/>
          </p:nvSpPr>
          <p:spPr bwMode="auto">
            <a:xfrm>
              <a:off x="1398588" y="3217863"/>
              <a:ext cx="16891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12" name="Line 5">
              <a:extLst>
                <a:ext uri="{FF2B5EF4-FFF2-40B4-BE49-F238E27FC236}">
                  <a16:creationId xmlns:a16="http://schemas.microsoft.com/office/drawing/2014/main" id="{48C7D033-35B6-D605-A267-55845D4026EA}"/>
                </a:ext>
              </a:extLst>
            </p:cNvPr>
            <p:cNvSpPr>
              <a:spLocks noChangeShapeType="1"/>
            </p:cNvSpPr>
            <p:nvPr/>
          </p:nvSpPr>
          <p:spPr bwMode="auto">
            <a:xfrm>
              <a:off x="1081088" y="3808413"/>
              <a:ext cx="2284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13" name="Line 6">
              <a:extLst>
                <a:ext uri="{FF2B5EF4-FFF2-40B4-BE49-F238E27FC236}">
                  <a16:creationId xmlns:a16="http://schemas.microsoft.com/office/drawing/2014/main" id="{6389919B-2474-55BF-0F27-0B2A191E9F60}"/>
                </a:ext>
              </a:extLst>
            </p:cNvPr>
            <p:cNvSpPr>
              <a:spLocks noChangeShapeType="1"/>
            </p:cNvSpPr>
            <p:nvPr/>
          </p:nvSpPr>
          <p:spPr bwMode="auto">
            <a:xfrm>
              <a:off x="792163" y="4403725"/>
              <a:ext cx="28971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15" name="Line 7">
              <a:extLst>
                <a:ext uri="{FF2B5EF4-FFF2-40B4-BE49-F238E27FC236}">
                  <a16:creationId xmlns:a16="http://schemas.microsoft.com/office/drawing/2014/main" id="{AF2E26E6-C219-24C8-93AA-3B761BD38CC8}"/>
                </a:ext>
              </a:extLst>
            </p:cNvPr>
            <p:cNvSpPr>
              <a:spLocks noChangeShapeType="1"/>
            </p:cNvSpPr>
            <p:nvPr/>
          </p:nvSpPr>
          <p:spPr bwMode="auto">
            <a:xfrm>
              <a:off x="2249488" y="1576388"/>
              <a:ext cx="1122362" cy="34194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16" name="Line 8">
              <a:extLst>
                <a:ext uri="{FF2B5EF4-FFF2-40B4-BE49-F238E27FC236}">
                  <a16:creationId xmlns:a16="http://schemas.microsoft.com/office/drawing/2014/main" id="{2D9532B7-332F-2204-2496-CB472B5468F0}"/>
                </a:ext>
              </a:extLst>
            </p:cNvPr>
            <p:cNvSpPr>
              <a:spLocks noChangeShapeType="1"/>
            </p:cNvSpPr>
            <p:nvPr/>
          </p:nvSpPr>
          <p:spPr bwMode="auto">
            <a:xfrm>
              <a:off x="2246313" y="1573213"/>
              <a:ext cx="544512" cy="34226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17" name="Line 9">
              <a:extLst>
                <a:ext uri="{FF2B5EF4-FFF2-40B4-BE49-F238E27FC236}">
                  <a16:creationId xmlns:a16="http://schemas.microsoft.com/office/drawing/2014/main" id="{A2279836-8A53-5A0A-2FAD-6E5627809AED}"/>
                </a:ext>
              </a:extLst>
            </p:cNvPr>
            <p:cNvSpPr>
              <a:spLocks noChangeShapeType="1"/>
            </p:cNvSpPr>
            <p:nvPr/>
          </p:nvSpPr>
          <p:spPr bwMode="auto">
            <a:xfrm flipH="1">
              <a:off x="2219325" y="1568450"/>
              <a:ext cx="17463" cy="342741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18" name="Line 10">
              <a:extLst>
                <a:ext uri="{FF2B5EF4-FFF2-40B4-BE49-F238E27FC236}">
                  <a16:creationId xmlns:a16="http://schemas.microsoft.com/office/drawing/2014/main" id="{67EDBB4D-572B-C449-7234-FEDA4A45E0E7}"/>
                </a:ext>
              </a:extLst>
            </p:cNvPr>
            <p:cNvSpPr>
              <a:spLocks noChangeShapeType="1"/>
            </p:cNvSpPr>
            <p:nvPr/>
          </p:nvSpPr>
          <p:spPr bwMode="auto">
            <a:xfrm flipH="1">
              <a:off x="1638300" y="1576388"/>
              <a:ext cx="595313" cy="34194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19" name="Line 11">
              <a:extLst>
                <a:ext uri="{FF2B5EF4-FFF2-40B4-BE49-F238E27FC236}">
                  <a16:creationId xmlns:a16="http://schemas.microsoft.com/office/drawing/2014/main" id="{DF5B0E01-A43F-069A-5514-6A2A759202DC}"/>
                </a:ext>
              </a:extLst>
            </p:cNvPr>
            <p:cNvSpPr>
              <a:spLocks noChangeShapeType="1"/>
            </p:cNvSpPr>
            <p:nvPr/>
          </p:nvSpPr>
          <p:spPr bwMode="auto">
            <a:xfrm flipH="1">
              <a:off x="1057275" y="1566863"/>
              <a:ext cx="1176338" cy="3429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20" name="AutoShape 12">
              <a:extLst>
                <a:ext uri="{FF2B5EF4-FFF2-40B4-BE49-F238E27FC236}">
                  <a16:creationId xmlns:a16="http://schemas.microsoft.com/office/drawing/2014/main" id="{0B9C63CA-3C54-3019-1A47-BBA3671AFDFD}"/>
                </a:ext>
              </a:extLst>
            </p:cNvPr>
            <p:cNvSpPr>
              <a:spLocks noChangeArrowheads="1"/>
            </p:cNvSpPr>
            <p:nvPr/>
          </p:nvSpPr>
          <p:spPr bwMode="auto">
            <a:xfrm rot="15420000">
              <a:off x="1900237" y="2262188"/>
              <a:ext cx="354013" cy="369888"/>
            </a:xfrm>
            <a:prstGeom prst="downArrow">
              <a:avLst>
                <a:gd name="adj1" fmla="val 50000"/>
                <a:gd name="adj2" fmla="val 26218"/>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1" name="AutoShape 13">
              <a:extLst>
                <a:ext uri="{FF2B5EF4-FFF2-40B4-BE49-F238E27FC236}">
                  <a16:creationId xmlns:a16="http://schemas.microsoft.com/office/drawing/2014/main" id="{6F78418B-08D5-818B-7EA5-97CCE6AB7FE1}"/>
                </a:ext>
              </a:extLst>
            </p:cNvPr>
            <p:cNvSpPr>
              <a:spLocks noChangeArrowheads="1"/>
            </p:cNvSpPr>
            <p:nvPr/>
          </p:nvSpPr>
          <p:spPr bwMode="auto">
            <a:xfrm rot="9780000">
              <a:off x="2155825" y="2921000"/>
              <a:ext cx="317500" cy="415925"/>
            </a:xfrm>
            <a:prstGeom prst="downArrow">
              <a:avLst>
                <a:gd name="adj1" fmla="val 50000"/>
                <a:gd name="adj2" fmla="val 32871"/>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2" name="AutoShape 14">
              <a:extLst>
                <a:ext uri="{FF2B5EF4-FFF2-40B4-BE49-F238E27FC236}">
                  <a16:creationId xmlns:a16="http://schemas.microsoft.com/office/drawing/2014/main" id="{341B1DA9-2BC4-6D8E-644A-FAFA6CFF81D1}"/>
                </a:ext>
              </a:extLst>
            </p:cNvPr>
            <p:cNvSpPr>
              <a:spLocks noChangeArrowheads="1"/>
            </p:cNvSpPr>
            <p:nvPr/>
          </p:nvSpPr>
          <p:spPr bwMode="auto">
            <a:xfrm rot="3180000">
              <a:off x="2532063" y="2973388"/>
              <a:ext cx="357187" cy="369887"/>
            </a:xfrm>
            <a:prstGeom prst="downArrow">
              <a:avLst>
                <a:gd name="adj1" fmla="val 50000"/>
                <a:gd name="adj2" fmla="val 25985"/>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3" name="AutoShape 15">
              <a:extLst>
                <a:ext uri="{FF2B5EF4-FFF2-40B4-BE49-F238E27FC236}">
                  <a16:creationId xmlns:a16="http://schemas.microsoft.com/office/drawing/2014/main" id="{7DCF630D-8A3A-7D9B-71A5-22AE4B57EB48}"/>
                </a:ext>
              </a:extLst>
            </p:cNvPr>
            <p:cNvSpPr>
              <a:spLocks noChangeArrowheads="1"/>
            </p:cNvSpPr>
            <p:nvPr/>
          </p:nvSpPr>
          <p:spPr bwMode="auto">
            <a:xfrm rot="11880000">
              <a:off x="1468438" y="3870325"/>
              <a:ext cx="317500" cy="414338"/>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4" name="AutoShape 16">
              <a:extLst>
                <a:ext uri="{FF2B5EF4-FFF2-40B4-BE49-F238E27FC236}">
                  <a16:creationId xmlns:a16="http://schemas.microsoft.com/office/drawing/2014/main" id="{0DEEC5BA-CE18-5384-5545-1A8BF3D1C34B}"/>
                </a:ext>
              </a:extLst>
            </p:cNvPr>
            <p:cNvSpPr>
              <a:spLocks noChangeArrowheads="1"/>
            </p:cNvSpPr>
            <p:nvPr/>
          </p:nvSpPr>
          <p:spPr bwMode="auto">
            <a:xfrm rot="10860000">
              <a:off x="1733550" y="2743200"/>
              <a:ext cx="315913" cy="415925"/>
            </a:xfrm>
            <a:prstGeom prst="downArrow">
              <a:avLst>
                <a:gd name="adj1" fmla="val 50000"/>
                <a:gd name="adj2" fmla="val 3303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5" name="AutoShape 17">
              <a:extLst>
                <a:ext uri="{FF2B5EF4-FFF2-40B4-BE49-F238E27FC236}">
                  <a16:creationId xmlns:a16="http://schemas.microsoft.com/office/drawing/2014/main" id="{141933E4-D2A5-0C88-2A1A-A242B4AC8E0F}"/>
                </a:ext>
              </a:extLst>
            </p:cNvPr>
            <p:cNvSpPr>
              <a:spLocks noChangeArrowheads="1"/>
            </p:cNvSpPr>
            <p:nvPr/>
          </p:nvSpPr>
          <p:spPr bwMode="auto">
            <a:xfrm rot="7860000">
              <a:off x="2375694" y="2439194"/>
              <a:ext cx="354013" cy="371475"/>
            </a:xfrm>
            <a:prstGeom prst="downArrow">
              <a:avLst>
                <a:gd name="adj1" fmla="val 50000"/>
                <a:gd name="adj2" fmla="val 26330"/>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6" name="AutoShape 18">
              <a:extLst>
                <a:ext uri="{FF2B5EF4-FFF2-40B4-BE49-F238E27FC236}">
                  <a16:creationId xmlns:a16="http://schemas.microsoft.com/office/drawing/2014/main" id="{B47C97B8-C4A0-B0CB-4D8D-B72BE1A92241}"/>
                </a:ext>
              </a:extLst>
            </p:cNvPr>
            <p:cNvSpPr>
              <a:spLocks noChangeArrowheads="1"/>
            </p:cNvSpPr>
            <p:nvPr/>
          </p:nvSpPr>
          <p:spPr bwMode="auto">
            <a:xfrm rot="7620000">
              <a:off x="2004219" y="3744119"/>
              <a:ext cx="355600" cy="369888"/>
            </a:xfrm>
            <a:prstGeom prst="downArrow">
              <a:avLst>
                <a:gd name="adj1" fmla="val 50000"/>
                <a:gd name="adj2" fmla="val 26101"/>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7" name="AutoShape 19">
              <a:extLst>
                <a:ext uri="{FF2B5EF4-FFF2-40B4-BE49-F238E27FC236}">
                  <a16:creationId xmlns:a16="http://schemas.microsoft.com/office/drawing/2014/main" id="{7D45DE28-37ED-C581-7B43-189AB4C5B380}"/>
                </a:ext>
              </a:extLst>
            </p:cNvPr>
            <p:cNvSpPr>
              <a:spLocks noChangeArrowheads="1"/>
            </p:cNvSpPr>
            <p:nvPr/>
          </p:nvSpPr>
          <p:spPr bwMode="auto">
            <a:xfrm rot="14940000">
              <a:off x="2374901" y="3506787"/>
              <a:ext cx="355600" cy="371475"/>
            </a:xfrm>
            <a:prstGeom prst="downArrow">
              <a:avLst>
                <a:gd name="adj1" fmla="val 50000"/>
                <a:gd name="adj2" fmla="val 26213"/>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8" name="AutoShape 20">
              <a:extLst>
                <a:ext uri="{FF2B5EF4-FFF2-40B4-BE49-F238E27FC236}">
                  <a16:creationId xmlns:a16="http://schemas.microsoft.com/office/drawing/2014/main" id="{4BB28640-16FB-BAE9-FF90-D118E1A91E8B}"/>
                </a:ext>
              </a:extLst>
            </p:cNvPr>
            <p:cNvSpPr>
              <a:spLocks noChangeArrowheads="1"/>
            </p:cNvSpPr>
            <p:nvPr/>
          </p:nvSpPr>
          <p:spPr bwMode="auto">
            <a:xfrm rot="7260000">
              <a:off x="2958306" y="4217194"/>
              <a:ext cx="354013" cy="371475"/>
            </a:xfrm>
            <a:prstGeom prst="downArrow">
              <a:avLst>
                <a:gd name="adj1" fmla="val 50000"/>
                <a:gd name="adj2" fmla="val 26330"/>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9" name="AutoShape 21">
              <a:extLst>
                <a:ext uri="{FF2B5EF4-FFF2-40B4-BE49-F238E27FC236}">
                  <a16:creationId xmlns:a16="http://schemas.microsoft.com/office/drawing/2014/main" id="{9DD9B420-B1AE-67AF-C92F-ABC4B7E0EA2F}"/>
                </a:ext>
              </a:extLst>
            </p:cNvPr>
            <p:cNvSpPr>
              <a:spLocks noChangeArrowheads="1"/>
            </p:cNvSpPr>
            <p:nvPr/>
          </p:nvSpPr>
          <p:spPr bwMode="auto">
            <a:xfrm rot="20340000">
              <a:off x="1362075" y="3395663"/>
              <a:ext cx="317500" cy="415925"/>
            </a:xfrm>
            <a:prstGeom prst="downArrow">
              <a:avLst>
                <a:gd name="adj1" fmla="val 50000"/>
                <a:gd name="adj2" fmla="val 32871"/>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30" name="AutoShape 22">
              <a:extLst>
                <a:ext uri="{FF2B5EF4-FFF2-40B4-BE49-F238E27FC236}">
                  <a16:creationId xmlns:a16="http://schemas.microsoft.com/office/drawing/2014/main" id="{F1C8B2B3-52A1-0DE3-2E56-F52B089F5DBA}"/>
                </a:ext>
              </a:extLst>
            </p:cNvPr>
            <p:cNvSpPr>
              <a:spLocks noChangeArrowheads="1"/>
            </p:cNvSpPr>
            <p:nvPr/>
          </p:nvSpPr>
          <p:spPr bwMode="auto">
            <a:xfrm rot="9180000">
              <a:off x="2949575" y="3633788"/>
              <a:ext cx="317500" cy="414337"/>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31" name="AutoShape 23">
              <a:extLst>
                <a:ext uri="{FF2B5EF4-FFF2-40B4-BE49-F238E27FC236}">
                  <a16:creationId xmlns:a16="http://schemas.microsoft.com/office/drawing/2014/main" id="{582E1C0D-632C-4D7C-FF0D-F91C32D65F96}"/>
                </a:ext>
              </a:extLst>
            </p:cNvPr>
            <p:cNvSpPr>
              <a:spLocks noChangeArrowheads="1"/>
            </p:cNvSpPr>
            <p:nvPr/>
          </p:nvSpPr>
          <p:spPr bwMode="auto">
            <a:xfrm rot="10860000">
              <a:off x="2473325" y="4106863"/>
              <a:ext cx="317500" cy="414337"/>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32" name="AutoShape 24">
              <a:extLst>
                <a:ext uri="{FF2B5EF4-FFF2-40B4-BE49-F238E27FC236}">
                  <a16:creationId xmlns:a16="http://schemas.microsoft.com/office/drawing/2014/main" id="{05E27208-D873-FBCB-EA2C-8D4C82C0C4C3}"/>
                </a:ext>
              </a:extLst>
            </p:cNvPr>
            <p:cNvSpPr>
              <a:spLocks noChangeArrowheads="1"/>
            </p:cNvSpPr>
            <p:nvPr/>
          </p:nvSpPr>
          <p:spPr bwMode="auto">
            <a:xfrm rot="13380000">
              <a:off x="1892300" y="4165600"/>
              <a:ext cx="315913" cy="414338"/>
            </a:xfrm>
            <a:prstGeom prst="downArrow">
              <a:avLst>
                <a:gd name="adj1" fmla="val 50000"/>
                <a:gd name="adj2" fmla="val 32910"/>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33" name="AutoShape 25">
              <a:extLst>
                <a:ext uri="{FF2B5EF4-FFF2-40B4-BE49-F238E27FC236}">
                  <a16:creationId xmlns:a16="http://schemas.microsoft.com/office/drawing/2014/main" id="{5FE3DCB6-DD45-8369-7760-E1096EBFA64D}"/>
                </a:ext>
              </a:extLst>
            </p:cNvPr>
            <p:cNvSpPr>
              <a:spLocks noChangeArrowheads="1"/>
            </p:cNvSpPr>
            <p:nvPr/>
          </p:nvSpPr>
          <p:spPr bwMode="auto">
            <a:xfrm rot="16800000">
              <a:off x="1793082" y="3210719"/>
              <a:ext cx="355600" cy="369887"/>
            </a:xfrm>
            <a:prstGeom prst="downArrow">
              <a:avLst>
                <a:gd name="adj1" fmla="val 50000"/>
                <a:gd name="adj2" fmla="val 26101"/>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34" name="AutoShape 26">
              <a:extLst>
                <a:ext uri="{FF2B5EF4-FFF2-40B4-BE49-F238E27FC236}">
                  <a16:creationId xmlns:a16="http://schemas.microsoft.com/office/drawing/2014/main" id="{17CFCAD3-C03A-BB7C-ED60-6E51CAD5B68D}"/>
                </a:ext>
              </a:extLst>
            </p:cNvPr>
            <p:cNvSpPr>
              <a:spLocks noChangeArrowheads="1"/>
            </p:cNvSpPr>
            <p:nvPr/>
          </p:nvSpPr>
          <p:spPr bwMode="auto">
            <a:xfrm rot="14940000">
              <a:off x="1104901" y="4157662"/>
              <a:ext cx="355600" cy="371475"/>
            </a:xfrm>
            <a:prstGeom prst="downArrow">
              <a:avLst>
                <a:gd name="adj1" fmla="val 50000"/>
                <a:gd name="adj2" fmla="val 26213"/>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35" name="AutoShape 27" descr="Trellis">
              <a:extLst>
                <a:ext uri="{FF2B5EF4-FFF2-40B4-BE49-F238E27FC236}">
                  <a16:creationId xmlns:a16="http://schemas.microsoft.com/office/drawing/2014/main" id="{079721B4-E9ED-B118-7D11-A73B9FD146E4}"/>
                </a:ext>
              </a:extLst>
            </p:cNvPr>
            <p:cNvSpPr>
              <a:spLocks noChangeArrowheads="1"/>
            </p:cNvSpPr>
            <p:nvPr/>
          </p:nvSpPr>
          <p:spPr bwMode="auto">
            <a:xfrm>
              <a:off x="5008563" y="1558925"/>
              <a:ext cx="3544887" cy="3436938"/>
            </a:xfrm>
            <a:prstGeom prst="triangle">
              <a:avLst>
                <a:gd name="adj" fmla="val 49907"/>
              </a:avLst>
            </a:prstGeom>
            <a:blipFill dpi="0" rotWithShape="0">
              <a:blip r:embed="rId4"/>
              <a:srcRect/>
              <a:tile tx="0" ty="0" sx="100000" sy="100000" flip="none" algn="tl"/>
            </a:blip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36" name="Line 28">
              <a:extLst>
                <a:ext uri="{FF2B5EF4-FFF2-40B4-BE49-F238E27FC236}">
                  <a16:creationId xmlns:a16="http://schemas.microsoft.com/office/drawing/2014/main" id="{EC143E4C-0E71-876E-FC38-64D643B2C353}"/>
                </a:ext>
              </a:extLst>
            </p:cNvPr>
            <p:cNvSpPr>
              <a:spLocks noChangeShapeType="1"/>
            </p:cNvSpPr>
            <p:nvPr/>
          </p:nvSpPr>
          <p:spPr bwMode="auto">
            <a:xfrm>
              <a:off x="6310313" y="2506663"/>
              <a:ext cx="95726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37" name="Line 29">
              <a:extLst>
                <a:ext uri="{FF2B5EF4-FFF2-40B4-BE49-F238E27FC236}">
                  <a16:creationId xmlns:a16="http://schemas.microsoft.com/office/drawing/2014/main" id="{78E5DB84-454F-BF12-DF0F-26612757E94D}"/>
                </a:ext>
              </a:extLst>
            </p:cNvPr>
            <p:cNvSpPr>
              <a:spLocks noChangeShapeType="1"/>
            </p:cNvSpPr>
            <p:nvPr/>
          </p:nvSpPr>
          <p:spPr bwMode="auto">
            <a:xfrm>
              <a:off x="5940425" y="3216275"/>
              <a:ext cx="1692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38" name="Line 30">
              <a:extLst>
                <a:ext uri="{FF2B5EF4-FFF2-40B4-BE49-F238E27FC236}">
                  <a16:creationId xmlns:a16="http://schemas.microsoft.com/office/drawing/2014/main" id="{2FCED10A-B6B9-7612-D406-9E04853FFFA8}"/>
                </a:ext>
              </a:extLst>
            </p:cNvPr>
            <p:cNvSpPr>
              <a:spLocks noChangeShapeType="1"/>
            </p:cNvSpPr>
            <p:nvPr/>
          </p:nvSpPr>
          <p:spPr bwMode="auto">
            <a:xfrm>
              <a:off x="5654675" y="3811588"/>
              <a:ext cx="22637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39" name="Line 31">
              <a:extLst>
                <a:ext uri="{FF2B5EF4-FFF2-40B4-BE49-F238E27FC236}">
                  <a16:creationId xmlns:a16="http://schemas.microsoft.com/office/drawing/2014/main" id="{FC905552-AF98-FCEF-6C73-C57463DE339A}"/>
                </a:ext>
              </a:extLst>
            </p:cNvPr>
            <p:cNvSpPr>
              <a:spLocks noChangeShapeType="1"/>
            </p:cNvSpPr>
            <p:nvPr/>
          </p:nvSpPr>
          <p:spPr bwMode="auto">
            <a:xfrm>
              <a:off x="5337175" y="4403725"/>
              <a:ext cx="29035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40" name="Line 32">
              <a:extLst>
                <a:ext uri="{FF2B5EF4-FFF2-40B4-BE49-F238E27FC236}">
                  <a16:creationId xmlns:a16="http://schemas.microsoft.com/office/drawing/2014/main" id="{5366E919-80C3-C247-CBB8-B422915E81A5}"/>
                </a:ext>
              </a:extLst>
            </p:cNvPr>
            <p:cNvSpPr>
              <a:spLocks noChangeShapeType="1"/>
            </p:cNvSpPr>
            <p:nvPr/>
          </p:nvSpPr>
          <p:spPr bwMode="auto">
            <a:xfrm>
              <a:off x="6796088" y="1579563"/>
              <a:ext cx="1122362" cy="3416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41" name="Line 33">
              <a:extLst>
                <a:ext uri="{FF2B5EF4-FFF2-40B4-BE49-F238E27FC236}">
                  <a16:creationId xmlns:a16="http://schemas.microsoft.com/office/drawing/2014/main" id="{28674F05-4B35-C996-D5C8-8156A822F922}"/>
                </a:ext>
              </a:extLst>
            </p:cNvPr>
            <p:cNvSpPr>
              <a:spLocks noChangeShapeType="1"/>
            </p:cNvSpPr>
            <p:nvPr/>
          </p:nvSpPr>
          <p:spPr bwMode="auto">
            <a:xfrm>
              <a:off x="6792913" y="1579563"/>
              <a:ext cx="544512" cy="3416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42" name="Line 34">
              <a:extLst>
                <a:ext uri="{FF2B5EF4-FFF2-40B4-BE49-F238E27FC236}">
                  <a16:creationId xmlns:a16="http://schemas.microsoft.com/office/drawing/2014/main" id="{90A34D9F-B358-2B89-78EC-9EB002EA6DD1}"/>
                </a:ext>
              </a:extLst>
            </p:cNvPr>
            <p:cNvSpPr>
              <a:spLocks noChangeShapeType="1"/>
            </p:cNvSpPr>
            <p:nvPr/>
          </p:nvSpPr>
          <p:spPr bwMode="auto">
            <a:xfrm>
              <a:off x="6789738" y="1585913"/>
              <a:ext cx="1587" cy="34004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43" name="Line 35">
              <a:extLst>
                <a:ext uri="{FF2B5EF4-FFF2-40B4-BE49-F238E27FC236}">
                  <a16:creationId xmlns:a16="http://schemas.microsoft.com/office/drawing/2014/main" id="{7B52B47E-D559-920E-B627-F5E4886B1073}"/>
                </a:ext>
              </a:extLst>
            </p:cNvPr>
            <p:cNvSpPr>
              <a:spLocks noChangeShapeType="1"/>
            </p:cNvSpPr>
            <p:nvPr/>
          </p:nvSpPr>
          <p:spPr bwMode="auto">
            <a:xfrm flipH="1">
              <a:off x="6213475" y="1571625"/>
              <a:ext cx="571500" cy="34242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44" name="Line 36">
              <a:extLst>
                <a:ext uri="{FF2B5EF4-FFF2-40B4-BE49-F238E27FC236}">
                  <a16:creationId xmlns:a16="http://schemas.microsoft.com/office/drawing/2014/main" id="{1905E99B-38E0-B5D4-FC60-973672354F41}"/>
                </a:ext>
              </a:extLst>
            </p:cNvPr>
            <p:cNvSpPr>
              <a:spLocks noChangeShapeType="1"/>
            </p:cNvSpPr>
            <p:nvPr/>
          </p:nvSpPr>
          <p:spPr bwMode="auto">
            <a:xfrm flipH="1">
              <a:off x="5603875" y="1574800"/>
              <a:ext cx="1181100" cy="34210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45" name="AutoShape 37">
              <a:extLst>
                <a:ext uri="{FF2B5EF4-FFF2-40B4-BE49-F238E27FC236}">
                  <a16:creationId xmlns:a16="http://schemas.microsoft.com/office/drawing/2014/main" id="{DDBFB2C0-B991-5C3C-A889-70846BF242DB}"/>
                </a:ext>
              </a:extLst>
            </p:cNvPr>
            <p:cNvSpPr>
              <a:spLocks noChangeArrowheads="1"/>
            </p:cNvSpPr>
            <p:nvPr/>
          </p:nvSpPr>
          <p:spPr bwMode="auto">
            <a:xfrm rot="12120000">
              <a:off x="6464300" y="2239963"/>
              <a:ext cx="315913" cy="414337"/>
            </a:xfrm>
            <a:prstGeom prst="downArrow">
              <a:avLst>
                <a:gd name="adj1" fmla="val 50000"/>
                <a:gd name="adj2" fmla="val 32910"/>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46" name="AutoShape 38">
              <a:extLst>
                <a:ext uri="{FF2B5EF4-FFF2-40B4-BE49-F238E27FC236}">
                  <a16:creationId xmlns:a16="http://schemas.microsoft.com/office/drawing/2014/main" id="{4C20294D-64C6-B357-2F89-009C3CB1F094}"/>
                </a:ext>
              </a:extLst>
            </p:cNvPr>
            <p:cNvSpPr>
              <a:spLocks noChangeArrowheads="1"/>
            </p:cNvSpPr>
            <p:nvPr/>
          </p:nvSpPr>
          <p:spPr bwMode="auto">
            <a:xfrm>
              <a:off x="6700838" y="2862263"/>
              <a:ext cx="319087" cy="414337"/>
            </a:xfrm>
            <a:prstGeom prst="upArrow">
              <a:avLst>
                <a:gd name="adj1" fmla="val 50000"/>
                <a:gd name="adj2" fmla="val 32354"/>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47" name="AutoShape 39">
              <a:extLst>
                <a:ext uri="{FF2B5EF4-FFF2-40B4-BE49-F238E27FC236}">
                  <a16:creationId xmlns:a16="http://schemas.microsoft.com/office/drawing/2014/main" id="{67A2CE24-D170-AB16-831A-0A4CA164EB13}"/>
                </a:ext>
              </a:extLst>
            </p:cNvPr>
            <p:cNvSpPr>
              <a:spLocks noChangeArrowheads="1"/>
            </p:cNvSpPr>
            <p:nvPr/>
          </p:nvSpPr>
          <p:spPr bwMode="auto">
            <a:xfrm rot="9300000">
              <a:off x="7267575" y="3025775"/>
              <a:ext cx="315913" cy="414338"/>
            </a:xfrm>
            <a:prstGeom prst="downArrow">
              <a:avLst>
                <a:gd name="adj1" fmla="val 50000"/>
                <a:gd name="adj2" fmla="val 32910"/>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48" name="AutoShape 40">
              <a:extLst>
                <a:ext uri="{FF2B5EF4-FFF2-40B4-BE49-F238E27FC236}">
                  <a16:creationId xmlns:a16="http://schemas.microsoft.com/office/drawing/2014/main" id="{BA471E9D-FB4A-0602-1714-D358E3B09735}"/>
                </a:ext>
              </a:extLst>
            </p:cNvPr>
            <p:cNvSpPr>
              <a:spLocks noChangeArrowheads="1"/>
            </p:cNvSpPr>
            <p:nvPr/>
          </p:nvSpPr>
          <p:spPr bwMode="auto">
            <a:xfrm rot="11880000">
              <a:off x="6013450" y="3870325"/>
              <a:ext cx="319088" cy="414338"/>
            </a:xfrm>
            <a:prstGeom prst="downArrow">
              <a:avLst>
                <a:gd name="adj1" fmla="val 50000"/>
                <a:gd name="adj2" fmla="val 32583"/>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49" name="AutoShape 41">
              <a:extLst>
                <a:ext uri="{FF2B5EF4-FFF2-40B4-BE49-F238E27FC236}">
                  <a16:creationId xmlns:a16="http://schemas.microsoft.com/office/drawing/2014/main" id="{2DEF106E-48C6-A0F6-A6C4-B7B1715961EA}"/>
                </a:ext>
              </a:extLst>
            </p:cNvPr>
            <p:cNvSpPr>
              <a:spLocks noChangeArrowheads="1"/>
            </p:cNvSpPr>
            <p:nvPr/>
          </p:nvSpPr>
          <p:spPr bwMode="auto">
            <a:xfrm rot="12240000">
              <a:off x="6137275" y="2678113"/>
              <a:ext cx="317500" cy="414337"/>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0" name="AutoShape 42">
              <a:extLst>
                <a:ext uri="{FF2B5EF4-FFF2-40B4-BE49-F238E27FC236}">
                  <a16:creationId xmlns:a16="http://schemas.microsoft.com/office/drawing/2014/main" id="{16460029-1941-2B25-C774-1E1A60499F54}"/>
                </a:ext>
              </a:extLst>
            </p:cNvPr>
            <p:cNvSpPr>
              <a:spLocks noChangeArrowheads="1"/>
            </p:cNvSpPr>
            <p:nvPr/>
          </p:nvSpPr>
          <p:spPr bwMode="auto">
            <a:xfrm rot="8940000">
              <a:off x="6940550" y="2417763"/>
              <a:ext cx="315913" cy="414337"/>
            </a:xfrm>
            <a:prstGeom prst="downArrow">
              <a:avLst>
                <a:gd name="adj1" fmla="val 50000"/>
                <a:gd name="adj2" fmla="val 32910"/>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1" name="AutoShape 43">
              <a:extLst>
                <a:ext uri="{FF2B5EF4-FFF2-40B4-BE49-F238E27FC236}">
                  <a16:creationId xmlns:a16="http://schemas.microsoft.com/office/drawing/2014/main" id="{5A7EB7A4-813C-FACF-DB3C-16BC39370F7F}"/>
                </a:ext>
              </a:extLst>
            </p:cNvPr>
            <p:cNvSpPr>
              <a:spLocks noChangeArrowheads="1"/>
            </p:cNvSpPr>
            <p:nvPr/>
          </p:nvSpPr>
          <p:spPr bwMode="auto">
            <a:xfrm rot="11280000">
              <a:off x="6489700" y="3455988"/>
              <a:ext cx="319088" cy="414337"/>
            </a:xfrm>
            <a:prstGeom prst="downArrow">
              <a:avLst>
                <a:gd name="adj1" fmla="val 50000"/>
                <a:gd name="adj2" fmla="val 32583"/>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2" name="AutoShape 44">
              <a:extLst>
                <a:ext uri="{FF2B5EF4-FFF2-40B4-BE49-F238E27FC236}">
                  <a16:creationId xmlns:a16="http://schemas.microsoft.com/office/drawing/2014/main" id="{A45EDCBC-7ED6-57DB-9755-6561B92E5B5B}"/>
                </a:ext>
              </a:extLst>
            </p:cNvPr>
            <p:cNvSpPr>
              <a:spLocks noChangeArrowheads="1"/>
            </p:cNvSpPr>
            <p:nvPr/>
          </p:nvSpPr>
          <p:spPr bwMode="auto">
            <a:xfrm rot="10320000">
              <a:off x="7019925" y="3395663"/>
              <a:ext cx="317500" cy="415925"/>
            </a:xfrm>
            <a:prstGeom prst="downArrow">
              <a:avLst>
                <a:gd name="adj1" fmla="val 50000"/>
                <a:gd name="adj2" fmla="val 32871"/>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3" name="AutoShape 45">
              <a:extLst>
                <a:ext uri="{FF2B5EF4-FFF2-40B4-BE49-F238E27FC236}">
                  <a16:creationId xmlns:a16="http://schemas.microsoft.com/office/drawing/2014/main" id="{13B0CFC3-7B8A-0AC1-60FE-56B22FD716E9}"/>
                </a:ext>
              </a:extLst>
            </p:cNvPr>
            <p:cNvSpPr>
              <a:spLocks noChangeArrowheads="1"/>
            </p:cNvSpPr>
            <p:nvPr/>
          </p:nvSpPr>
          <p:spPr bwMode="auto">
            <a:xfrm rot="9720000">
              <a:off x="7283450" y="4165600"/>
              <a:ext cx="317500" cy="414338"/>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4" name="AutoShape 46">
              <a:extLst>
                <a:ext uri="{FF2B5EF4-FFF2-40B4-BE49-F238E27FC236}">
                  <a16:creationId xmlns:a16="http://schemas.microsoft.com/office/drawing/2014/main" id="{B14E079A-02F5-4BB8-9BFA-4524B267C0D0}"/>
                </a:ext>
              </a:extLst>
            </p:cNvPr>
            <p:cNvSpPr>
              <a:spLocks noChangeArrowheads="1"/>
            </p:cNvSpPr>
            <p:nvPr/>
          </p:nvSpPr>
          <p:spPr bwMode="auto">
            <a:xfrm rot="12060000">
              <a:off x="5775325" y="3395663"/>
              <a:ext cx="317500" cy="415925"/>
            </a:xfrm>
            <a:prstGeom prst="downArrow">
              <a:avLst>
                <a:gd name="adj1" fmla="val 50000"/>
                <a:gd name="adj2" fmla="val 32871"/>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5" name="AutoShape 47">
              <a:extLst>
                <a:ext uri="{FF2B5EF4-FFF2-40B4-BE49-F238E27FC236}">
                  <a16:creationId xmlns:a16="http://schemas.microsoft.com/office/drawing/2014/main" id="{B5D44019-39F4-6620-E39F-BDD2BFD070FF}"/>
                </a:ext>
              </a:extLst>
            </p:cNvPr>
            <p:cNvSpPr>
              <a:spLocks noChangeArrowheads="1"/>
            </p:cNvSpPr>
            <p:nvPr/>
          </p:nvSpPr>
          <p:spPr bwMode="auto">
            <a:xfrm rot="9180000">
              <a:off x="7564438" y="3617913"/>
              <a:ext cx="317500" cy="414337"/>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6" name="AutoShape 48">
              <a:extLst>
                <a:ext uri="{FF2B5EF4-FFF2-40B4-BE49-F238E27FC236}">
                  <a16:creationId xmlns:a16="http://schemas.microsoft.com/office/drawing/2014/main" id="{8ECD071C-611E-A231-77B1-9BBE606BCCF8}"/>
                </a:ext>
              </a:extLst>
            </p:cNvPr>
            <p:cNvSpPr>
              <a:spLocks noChangeArrowheads="1"/>
            </p:cNvSpPr>
            <p:nvPr/>
          </p:nvSpPr>
          <p:spPr bwMode="auto">
            <a:xfrm rot="10200000">
              <a:off x="6861175" y="4106863"/>
              <a:ext cx="315913" cy="414337"/>
            </a:xfrm>
            <a:prstGeom prst="downArrow">
              <a:avLst>
                <a:gd name="adj1" fmla="val 50000"/>
                <a:gd name="adj2" fmla="val 32910"/>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7" name="AutoShape 49">
              <a:extLst>
                <a:ext uri="{FF2B5EF4-FFF2-40B4-BE49-F238E27FC236}">
                  <a16:creationId xmlns:a16="http://schemas.microsoft.com/office/drawing/2014/main" id="{DB393D8B-0FDD-B1AD-69D8-AFE0DFE65735}"/>
                </a:ext>
              </a:extLst>
            </p:cNvPr>
            <p:cNvSpPr>
              <a:spLocks noChangeArrowheads="1"/>
            </p:cNvSpPr>
            <p:nvPr/>
          </p:nvSpPr>
          <p:spPr bwMode="auto">
            <a:xfrm rot="10920000">
              <a:off x="6437313" y="4165600"/>
              <a:ext cx="317500" cy="414338"/>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8" name="AutoShape 50">
              <a:extLst>
                <a:ext uri="{FF2B5EF4-FFF2-40B4-BE49-F238E27FC236}">
                  <a16:creationId xmlns:a16="http://schemas.microsoft.com/office/drawing/2014/main" id="{11273647-2AF2-9D66-7BF8-9563DE52EF53}"/>
                </a:ext>
              </a:extLst>
            </p:cNvPr>
            <p:cNvSpPr>
              <a:spLocks noChangeArrowheads="1"/>
            </p:cNvSpPr>
            <p:nvPr/>
          </p:nvSpPr>
          <p:spPr bwMode="auto">
            <a:xfrm rot="11340000">
              <a:off x="6173788" y="3276600"/>
              <a:ext cx="315912" cy="415925"/>
            </a:xfrm>
            <a:prstGeom prst="downArrow">
              <a:avLst>
                <a:gd name="adj1" fmla="val 50000"/>
                <a:gd name="adj2" fmla="val 33037"/>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9" name="AutoShape 51">
              <a:extLst>
                <a:ext uri="{FF2B5EF4-FFF2-40B4-BE49-F238E27FC236}">
                  <a16:creationId xmlns:a16="http://schemas.microsoft.com/office/drawing/2014/main" id="{E44CAD6D-5032-E94B-988D-179637458AE4}"/>
                </a:ext>
              </a:extLst>
            </p:cNvPr>
            <p:cNvSpPr>
              <a:spLocks noChangeArrowheads="1"/>
            </p:cNvSpPr>
            <p:nvPr/>
          </p:nvSpPr>
          <p:spPr bwMode="auto">
            <a:xfrm rot="12360000">
              <a:off x="5484813" y="4106863"/>
              <a:ext cx="317500" cy="414337"/>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60" name="AutoShape 52">
              <a:extLst>
                <a:ext uri="{FF2B5EF4-FFF2-40B4-BE49-F238E27FC236}">
                  <a16:creationId xmlns:a16="http://schemas.microsoft.com/office/drawing/2014/main" id="{C39ADEFC-1E2B-DF7C-946B-A5A272534B8B}"/>
                </a:ext>
              </a:extLst>
            </p:cNvPr>
            <p:cNvSpPr>
              <a:spLocks noChangeArrowheads="1"/>
            </p:cNvSpPr>
            <p:nvPr/>
          </p:nvSpPr>
          <p:spPr bwMode="auto">
            <a:xfrm rot="9180000">
              <a:off x="7813675" y="4225925"/>
              <a:ext cx="317500" cy="414338"/>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61" name="Rectangle 53">
              <a:extLst>
                <a:ext uri="{FF2B5EF4-FFF2-40B4-BE49-F238E27FC236}">
                  <a16:creationId xmlns:a16="http://schemas.microsoft.com/office/drawing/2014/main" id="{7C94A100-9426-B7BC-F5EA-6DF098BEC4EA}"/>
                </a:ext>
              </a:extLst>
            </p:cNvPr>
            <p:cNvSpPr>
              <a:spLocks noChangeArrowheads="1"/>
            </p:cNvSpPr>
            <p:nvPr/>
          </p:nvSpPr>
          <p:spPr bwMode="auto">
            <a:xfrm>
              <a:off x="477836" y="5095875"/>
              <a:ext cx="8553899" cy="136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GB" altLang="en-US" sz="1100" b="1" dirty="0"/>
                <a:t>The Gold Star Club </a:t>
              </a:r>
              <a:br>
                <a:rPr lang="en-GB" altLang="en-US" sz="1100" b="1" dirty="0"/>
              </a:br>
              <a:r>
                <a:rPr lang="en-GB" altLang="en-US" sz="1100" b="1" dirty="0"/>
                <a:t>helps you get from </a:t>
              </a:r>
            </a:p>
            <a:p>
              <a:pPr algn="ctr">
                <a:spcBef>
                  <a:spcPct val="50000"/>
                </a:spcBef>
              </a:pPr>
              <a:r>
                <a:rPr lang="en-GB" altLang="en-US" sz="1100" b="1" dirty="0"/>
                <a:t>The state on the left-----to here on the right? </a:t>
              </a:r>
            </a:p>
          </p:txBody>
        </p:sp>
        <p:sp>
          <p:nvSpPr>
            <p:cNvPr id="62" name="Rectangle 54">
              <a:extLst>
                <a:ext uri="{FF2B5EF4-FFF2-40B4-BE49-F238E27FC236}">
                  <a16:creationId xmlns:a16="http://schemas.microsoft.com/office/drawing/2014/main" id="{F9273616-F514-B4C2-D319-73BF2FFE0E79}"/>
                </a:ext>
              </a:extLst>
            </p:cNvPr>
            <p:cNvSpPr>
              <a:spLocks noChangeArrowheads="1"/>
            </p:cNvSpPr>
            <p:nvPr/>
          </p:nvSpPr>
          <p:spPr bwMode="auto">
            <a:xfrm>
              <a:off x="1132385" y="366166"/>
              <a:ext cx="2504900" cy="114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050" b="1" dirty="0"/>
                <a:t>Maybe you are somewhere like here now? </a:t>
              </a:r>
            </a:p>
          </p:txBody>
        </p:sp>
        <p:sp>
          <p:nvSpPr>
            <p:cNvPr id="63" name="Rectangle 55">
              <a:extLst>
                <a:ext uri="{FF2B5EF4-FFF2-40B4-BE49-F238E27FC236}">
                  <a16:creationId xmlns:a16="http://schemas.microsoft.com/office/drawing/2014/main" id="{4AD5C0AB-487B-B442-160E-2FE8D9974BFB}"/>
                </a:ext>
              </a:extLst>
            </p:cNvPr>
            <p:cNvSpPr>
              <a:spLocks noChangeArrowheads="1"/>
            </p:cNvSpPr>
            <p:nvPr/>
          </p:nvSpPr>
          <p:spPr bwMode="auto">
            <a:xfrm>
              <a:off x="5337176" y="851925"/>
              <a:ext cx="2955645" cy="46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900" b="1" dirty="0"/>
                <a:t>Gold Star Performer</a:t>
              </a:r>
            </a:p>
          </p:txBody>
        </p:sp>
        <p:sp>
          <p:nvSpPr>
            <p:cNvPr id="64" name="AutoShape 56">
              <a:extLst>
                <a:ext uri="{FF2B5EF4-FFF2-40B4-BE49-F238E27FC236}">
                  <a16:creationId xmlns:a16="http://schemas.microsoft.com/office/drawing/2014/main" id="{13E922D1-F739-F797-8507-F482B904CC77}"/>
                </a:ext>
              </a:extLst>
            </p:cNvPr>
            <p:cNvSpPr>
              <a:spLocks noChangeArrowheads="1"/>
            </p:cNvSpPr>
            <p:nvPr/>
          </p:nvSpPr>
          <p:spPr bwMode="auto">
            <a:xfrm rot="2381495">
              <a:off x="642968" y="3069714"/>
              <a:ext cx="3786778" cy="554371"/>
            </a:xfrm>
            <a:prstGeom prst="rightArrow">
              <a:avLst>
                <a:gd name="adj1" fmla="val 50000"/>
                <a:gd name="adj2" fmla="val 211077"/>
              </a:avLst>
            </a:prstGeom>
            <a:solidFill>
              <a:srgbClr val="FF0000"/>
            </a:solidFill>
            <a:ln w="28575">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dirty="0"/>
            </a:p>
          </p:txBody>
        </p:sp>
        <p:sp>
          <p:nvSpPr>
            <p:cNvPr id="65" name="AutoShape 57">
              <a:extLst>
                <a:ext uri="{FF2B5EF4-FFF2-40B4-BE49-F238E27FC236}">
                  <a16:creationId xmlns:a16="http://schemas.microsoft.com/office/drawing/2014/main" id="{9E090542-E343-B9C5-B543-BA4D38360D36}"/>
                </a:ext>
              </a:extLst>
            </p:cNvPr>
            <p:cNvSpPr>
              <a:spLocks noChangeArrowheads="1"/>
            </p:cNvSpPr>
            <p:nvPr/>
          </p:nvSpPr>
          <p:spPr bwMode="auto">
            <a:xfrm rot="16200000">
              <a:off x="4911917" y="2884923"/>
              <a:ext cx="3773663" cy="675815"/>
            </a:xfrm>
            <a:prstGeom prst="rightArrow">
              <a:avLst>
                <a:gd name="adj1" fmla="val 50000"/>
                <a:gd name="adj2" fmla="val 227327"/>
              </a:avLst>
            </a:prstGeom>
            <a:solidFill>
              <a:srgbClr val="FF0000"/>
            </a:solidFill>
            <a:ln w="28575">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66" name="Text Box 58">
              <a:extLst>
                <a:ext uri="{FF2B5EF4-FFF2-40B4-BE49-F238E27FC236}">
                  <a16:creationId xmlns:a16="http://schemas.microsoft.com/office/drawing/2014/main" id="{25DB4252-255A-D5C6-4558-A8F8FD2A81CD}"/>
                </a:ext>
              </a:extLst>
            </p:cNvPr>
            <p:cNvSpPr txBox="1">
              <a:spLocks noChangeArrowheads="1"/>
            </p:cNvSpPr>
            <p:nvPr/>
          </p:nvSpPr>
          <p:spPr bwMode="auto">
            <a:xfrm>
              <a:off x="3069637" y="2217210"/>
              <a:ext cx="2137325" cy="116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800" b="1" dirty="0"/>
                <a:t>Management by function - Low performance process output</a:t>
              </a:r>
            </a:p>
          </p:txBody>
        </p:sp>
        <p:sp>
          <p:nvSpPr>
            <p:cNvPr id="67" name="Text Box 59">
              <a:extLst>
                <a:ext uri="{FF2B5EF4-FFF2-40B4-BE49-F238E27FC236}">
                  <a16:creationId xmlns:a16="http://schemas.microsoft.com/office/drawing/2014/main" id="{1AE7FD98-7F73-F56C-FDC3-4520A1255931}"/>
                </a:ext>
              </a:extLst>
            </p:cNvPr>
            <p:cNvSpPr txBox="1">
              <a:spLocks noChangeArrowheads="1"/>
            </p:cNvSpPr>
            <p:nvPr/>
          </p:nvSpPr>
          <p:spPr bwMode="auto">
            <a:xfrm>
              <a:off x="7529971" y="1694600"/>
              <a:ext cx="1932121" cy="165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800" b="1" dirty="0"/>
                <a:t>Management by process - High performance process output</a:t>
              </a:r>
            </a:p>
          </p:txBody>
        </p:sp>
      </p:grpSp>
    </p:spTree>
    <p:extLst>
      <p:ext uri="{BB962C8B-B14F-4D97-AF65-F5344CB8AC3E}">
        <p14:creationId xmlns:p14="http://schemas.microsoft.com/office/powerpoint/2010/main" val="95658242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4DE50-F36E-0ED0-5B03-35E7A805C770}"/>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DB233BF-F9B8-0CEA-7661-776B78CAFD01}"/>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4827011-5E40-4028-6BEB-088EA8AB20CA}"/>
              </a:ext>
            </a:extLst>
          </p:cNvPr>
          <p:cNvSpPr/>
          <p:nvPr/>
        </p:nvSpPr>
        <p:spPr>
          <a:xfrm>
            <a:off x="5076056" y="6309320"/>
            <a:ext cx="3368230" cy="307777"/>
          </a:xfrm>
          <a:prstGeom prst="rect">
            <a:avLst/>
          </a:prstGeom>
        </p:spPr>
        <p:txBody>
          <a:bodyPr wrap="none">
            <a:spAutoFit/>
          </a:bodyPr>
          <a:lstStyle/>
          <a:p>
            <a:r>
              <a:rPr lang="en-GB" sz="1400" dirty="0"/>
              <a:t>Press the </a:t>
            </a:r>
            <a:r>
              <a:rPr lang="en-GB" sz="1400" b="1" dirty="0"/>
              <a:t>Next</a:t>
            </a:r>
            <a:r>
              <a:rPr lang="en-GB" sz="1400" dirty="0"/>
              <a:t> button below to continue</a:t>
            </a:r>
          </a:p>
        </p:txBody>
      </p:sp>
      <p:sp>
        <p:nvSpPr>
          <p:cNvPr id="15" name="TextBox 14">
            <a:extLst>
              <a:ext uri="{FF2B5EF4-FFF2-40B4-BE49-F238E27FC236}">
                <a16:creationId xmlns:a16="http://schemas.microsoft.com/office/drawing/2014/main" id="{9A97EF16-0565-7500-AC58-C5046E443602}"/>
              </a:ext>
            </a:extLst>
          </p:cNvPr>
          <p:cNvSpPr txBox="1"/>
          <p:nvPr/>
        </p:nvSpPr>
        <p:spPr>
          <a:xfrm>
            <a:off x="8316416" y="6309320"/>
            <a:ext cx="683568" cy="307777"/>
          </a:xfrm>
          <a:prstGeom prst="rect">
            <a:avLst/>
          </a:prstGeom>
          <a:noFill/>
        </p:spPr>
        <p:txBody>
          <a:bodyPr wrap="square" rtlCol="0">
            <a:spAutoFit/>
          </a:bodyPr>
          <a:lstStyle/>
          <a:p>
            <a:r>
              <a:rPr lang="en-GB" sz="1400" dirty="0"/>
              <a:t>29/29</a:t>
            </a:r>
          </a:p>
        </p:txBody>
      </p:sp>
      <p:sp>
        <p:nvSpPr>
          <p:cNvPr id="11" name="TextBox 10">
            <a:extLst>
              <a:ext uri="{FF2B5EF4-FFF2-40B4-BE49-F238E27FC236}">
                <a16:creationId xmlns:a16="http://schemas.microsoft.com/office/drawing/2014/main" id="{C71C9224-575E-7B3E-94E2-C7FE943771F8}"/>
              </a:ext>
            </a:extLst>
          </p:cNvPr>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Quiz</a:t>
            </a:r>
          </a:p>
        </p:txBody>
      </p:sp>
      <p:sp>
        <p:nvSpPr>
          <p:cNvPr id="17" name="Rectangle 16">
            <a:extLst>
              <a:ext uri="{FF2B5EF4-FFF2-40B4-BE49-F238E27FC236}">
                <a16:creationId xmlns:a16="http://schemas.microsoft.com/office/drawing/2014/main" id="{EDBB83EE-5F16-1BE7-135A-FE20605122A0}"/>
              </a:ext>
            </a:extLst>
          </p:cNvPr>
          <p:cNvSpPr/>
          <p:nvPr/>
        </p:nvSpPr>
        <p:spPr>
          <a:xfrm>
            <a:off x="324832" y="802534"/>
            <a:ext cx="8418784" cy="5016758"/>
          </a:xfrm>
          <a:prstGeom prst="rect">
            <a:avLst/>
          </a:prstGeom>
        </p:spPr>
        <p:txBody>
          <a:bodyPr wrap="square">
            <a:spAutoFit/>
          </a:bodyPr>
          <a:lstStyle/>
          <a:p>
            <a:pPr fontAlgn="base">
              <a:spcBef>
                <a:spcPct val="0"/>
              </a:spcBef>
              <a:spcAft>
                <a:spcPct val="0"/>
              </a:spcAft>
            </a:pPr>
            <a:r>
              <a:rPr lang="en-GB" sz="2000" b="1" dirty="0">
                <a:solidFill>
                  <a:srgbClr val="2A4B5B"/>
                </a:solidFill>
                <a:cs typeface="Arial" pitchFamily="34" charset="0"/>
              </a:rPr>
              <a:t>On achieving Full membership, you will receive access to the Gold Star Club logo which we would encourage you to display prominently.</a:t>
            </a:r>
          </a:p>
          <a:p>
            <a:pPr fontAlgn="base">
              <a:spcBef>
                <a:spcPct val="0"/>
              </a:spcBef>
              <a:spcAft>
                <a:spcPct val="0"/>
              </a:spcAft>
            </a:pPr>
            <a:endParaRPr lang="en-GB" sz="2000" b="1" dirty="0">
              <a:solidFill>
                <a:srgbClr val="2A4B5B"/>
              </a:solidFill>
              <a:cs typeface="Arial" pitchFamily="34" charset="0"/>
            </a:endParaRPr>
          </a:p>
          <a:p>
            <a:pPr fontAlgn="base">
              <a:spcBef>
                <a:spcPct val="0"/>
              </a:spcBef>
              <a:spcAft>
                <a:spcPct val="0"/>
              </a:spcAft>
            </a:pPr>
            <a:r>
              <a:rPr lang="en-GB" sz="2000" b="1" dirty="0">
                <a:solidFill>
                  <a:srgbClr val="2A4B5B"/>
                </a:solidFill>
                <a:cs typeface="Arial" pitchFamily="34" charset="0"/>
              </a:rPr>
              <a:t>Step 1. will be a programme designed to assist the top team to design and develop the roll out programme eventually to all levels of employee and if necessary, down the supply chain as well.</a:t>
            </a:r>
          </a:p>
          <a:p>
            <a:pPr fontAlgn="base">
              <a:spcBef>
                <a:spcPct val="0"/>
              </a:spcBef>
              <a:spcAft>
                <a:spcPct val="0"/>
              </a:spcAft>
            </a:pPr>
            <a:r>
              <a:rPr lang="en-GB" b="1" dirty="0">
                <a:solidFill>
                  <a:srgbClr val="2A4B5B"/>
                </a:solidFill>
                <a:cs typeface="Arial" pitchFamily="34" charset="0"/>
              </a:rPr>
              <a:t>Executive participants will be encouraged to create or review their Vision and Mission Statements, reorganise them to enable them to be used to drive the company wide programme.</a:t>
            </a:r>
          </a:p>
          <a:p>
            <a:pPr fontAlgn="base">
              <a:spcBef>
                <a:spcPct val="0"/>
              </a:spcBef>
              <a:spcAft>
                <a:spcPct val="0"/>
              </a:spcAft>
            </a:pPr>
            <a:r>
              <a:rPr lang="en-GB" b="1" dirty="0">
                <a:solidFill>
                  <a:srgbClr val="2A4B5B"/>
                </a:solidFill>
                <a:cs typeface="Arial" pitchFamily="34" charset="0"/>
              </a:rPr>
              <a:t>Identify </a:t>
            </a:r>
            <a:r>
              <a:rPr lang="en-GB" b="1" dirty="0" err="1">
                <a:solidFill>
                  <a:srgbClr val="2A4B5B"/>
                </a:solidFill>
                <a:cs typeface="Arial" pitchFamily="34" charset="0"/>
              </a:rPr>
              <a:t>Pis</a:t>
            </a:r>
            <a:r>
              <a:rPr lang="en-GB" b="1" dirty="0">
                <a:solidFill>
                  <a:srgbClr val="2A4B5B"/>
                </a:solidFill>
                <a:cs typeface="Arial" pitchFamily="34" charset="0"/>
              </a:rPr>
              <a:t> and KPIs, set priorities for improvement and to select and complete an improvement project partly intended to help make the entire programme self funding from the start and to demonstrate to the workforce that top management is taking this seriously by becoming involved itself. Ideally top management should be perceived in the organisation to be the key experts. It will give others confidence that this programme is being taken seriously and not a gimmick. </a:t>
            </a:r>
            <a:endParaRPr lang="en-GB" sz="2000" b="1" dirty="0">
              <a:solidFill>
                <a:srgbClr val="2A4B5B"/>
              </a:solidFill>
              <a:cs typeface="Arial" pitchFamily="34" charset="0"/>
            </a:endParaRPr>
          </a:p>
        </p:txBody>
      </p:sp>
      <p:sp>
        <p:nvSpPr>
          <p:cNvPr id="2" name="TextBox 3">
            <a:extLst>
              <a:ext uri="{FF2B5EF4-FFF2-40B4-BE49-F238E27FC236}">
                <a16:creationId xmlns:a16="http://schemas.microsoft.com/office/drawing/2014/main" id="{E0157175-6B6F-9FFD-15C6-88A14F13BD41}"/>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316686068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226CF-4C0F-8F32-FD57-5ACC08AD9FDD}"/>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10E5D2E-1885-F499-500A-6CA52288CD28}"/>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C94C409-AF38-89FB-1508-857CDAEC4D1D}"/>
              </a:ext>
            </a:extLst>
          </p:cNvPr>
          <p:cNvSpPr/>
          <p:nvPr/>
        </p:nvSpPr>
        <p:spPr>
          <a:xfrm>
            <a:off x="5076056" y="6309320"/>
            <a:ext cx="3368230" cy="307777"/>
          </a:xfrm>
          <a:prstGeom prst="rect">
            <a:avLst/>
          </a:prstGeom>
        </p:spPr>
        <p:txBody>
          <a:bodyPr wrap="none">
            <a:spAutoFit/>
          </a:bodyPr>
          <a:lstStyle/>
          <a:p>
            <a:r>
              <a:rPr lang="en-GB" sz="1400" dirty="0"/>
              <a:t>Press the </a:t>
            </a:r>
            <a:r>
              <a:rPr lang="en-GB" sz="1400" b="1" dirty="0"/>
              <a:t>Next</a:t>
            </a:r>
            <a:r>
              <a:rPr lang="en-GB" sz="1400" dirty="0"/>
              <a:t> button below to continue</a:t>
            </a:r>
          </a:p>
        </p:txBody>
      </p:sp>
      <p:sp>
        <p:nvSpPr>
          <p:cNvPr id="15" name="TextBox 14">
            <a:extLst>
              <a:ext uri="{FF2B5EF4-FFF2-40B4-BE49-F238E27FC236}">
                <a16:creationId xmlns:a16="http://schemas.microsoft.com/office/drawing/2014/main" id="{45B2BEA7-FE41-9408-3F4C-3E6302F7EF10}"/>
              </a:ext>
            </a:extLst>
          </p:cNvPr>
          <p:cNvSpPr txBox="1"/>
          <p:nvPr/>
        </p:nvSpPr>
        <p:spPr>
          <a:xfrm>
            <a:off x="8316416" y="6309320"/>
            <a:ext cx="683568" cy="307777"/>
          </a:xfrm>
          <a:prstGeom prst="rect">
            <a:avLst/>
          </a:prstGeom>
          <a:noFill/>
        </p:spPr>
        <p:txBody>
          <a:bodyPr wrap="square" rtlCol="0">
            <a:spAutoFit/>
          </a:bodyPr>
          <a:lstStyle/>
          <a:p>
            <a:r>
              <a:rPr lang="en-GB" sz="1400" dirty="0"/>
              <a:t>29/29</a:t>
            </a:r>
          </a:p>
        </p:txBody>
      </p:sp>
      <p:sp>
        <p:nvSpPr>
          <p:cNvPr id="11" name="TextBox 10">
            <a:extLst>
              <a:ext uri="{FF2B5EF4-FFF2-40B4-BE49-F238E27FC236}">
                <a16:creationId xmlns:a16="http://schemas.microsoft.com/office/drawing/2014/main" id="{988DF119-A0A3-8EF6-4E83-0D46ADB3A774}"/>
              </a:ext>
            </a:extLst>
          </p:cNvPr>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Quiz</a:t>
            </a:r>
          </a:p>
        </p:txBody>
      </p:sp>
      <p:sp>
        <p:nvSpPr>
          <p:cNvPr id="17" name="Rectangle 16">
            <a:extLst>
              <a:ext uri="{FF2B5EF4-FFF2-40B4-BE49-F238E27FC236}">
                <a16:creationId xmlns:a16="http://schemas.microsoft.com/office/drawing/2014/main" id="{79DB916F-7685-681C-E7DD-E12B82D9E778}"/>
              </a:ext>
            </a:extLst>
          </p:cNvPr>
          <p:cNvSpPr/>
          <p:nvPr/>
        </p:nvSpPr>
        <p:spPr>
          <a:xfrm>
            <a:off x="324832" y="802534"/>
            <a:ext cx="8418784" cy="5570756"/>
          </a:xfrm>
          <a:prstGeom prst="rect">
            <a:avLst/>
          </a:prstGeom>
        </p:spPr>
        <p:txBody>
          <a:bodyPr wrap="square">
            <a:spAutoFit/>
          </a:bodyPr>
          <a:lstStyle/>
          <a:p>
            <a:pPr fontAlgn="base">
              <a:spcBef>
                <a:spcPct val="0"/>
              </a:spcBef>
              <a:spcAft>
                <a:spcPct val="0"/>
              </a:spcAft>
            </a:pPr>
            <a:endParaRPr lang="en-GB" sz="2000" b="1" dirty="0">
              <a:solidFill>
                <a:srgbClr val="2A4B5B"/>
              </a:solidFill>
              <a:cs typeface="Arial" pitchFamily="34" charset="0"/>
            </a:endParaRPr>
          </a:p>
          <a:p>
            <a:pPr fontAlgn="base">
              <a:spcBef>
                <a:spcPct val="0"/>
              </a:spcBef>
              <a:spcAft>
                <a:spcPct val="0"/>
              </a:spcAft>
            </a:pPr>
            <a:r>
              <a:rPr lang="en-GB" sz="1600" b="1" dirty="0">
                <a:solidFill>
                  <a:srgbClr val="2A4B5B"/>
                </a:solidFill>
                <a:cs typeface="Arial" pitchFamily="34" charset="0"/>
              </a:rPr>
              <a:t>Step 2. Begins the roll out to all other layers of organisation moving down layer by layer. </a:t>
            </a:r>
          </a:p>
          <a:p>
            <a:pPr fontAlgn="base">
              <a:spcBef>
                <a:spcPct val="0"/>
              </a:spcBef>
              <a:spcAft>
                <a:spcPct val="0"/>
              </a:spcAft>
            </a:pPr>
            <a:r>
              <a:rPr lang="en-GB" sz="1600" b="1" dirty="0">
                <a:solidFill>
                  <a:srgbClr val="2A4B5B"/>
                </a:solidFill>
                <a:cs typeface="Arial" pitchFamily="34" charset="0"/>
              </a:rPr>
              <a:t>This will eventually involve all managers and specialists and significant improvements and cost reductions should become apparent. There will be ‘people issues’ but we in the DHI team will be able to help deal with those.</a:t>
            </a:r>
          </a:p>
          <a:p>
            <a:pPr fontAlgn="base">
              <a:spcBef>
                <a:spcPct val="0"/>
              </a:spcBef>
              <a:spcAft>
                <a:spcPct val="0"/>
              </a:spcAft>
            </a:pPr>
            <a:endParaRPr lang="en-GB" sz="1600" b="1" dirty="0">
              <a:solidFill>
                <a:srgbClr val="2A4B5B"/>
              </a:solidFill>
              <a:cs typeface="Arial" pitchFamily="34" charset="0"/>
            </a:endParaRPr>
          </a:p>
          <a:p>
            <a:pPr fontAlgn="base">
              <a:spcBef>
                <a:spcPct val="0"/>
              </a:spcBef>
              <a:spcAft>
                <a:spcPct val="0"/>
              </a:spcAft>
            </a:pPr>
            <a:r>
              <a:rPr lang="en-GB" sz="1600" b="1" dirty="0">
                <a:solidFill>
                  <a:srgbClr val="2A4B5B"/>
                </a:solidFill>
                <a:cs typeface="Arial" pitchFamily="34" charset="0"/>
              </a:rPr>
              <a:t>Step 3. Only when there are clear links from the Executive Board through to front line supervision will the issue of workforce involvement be addressed.</a:t>
            </a:r>
          </a:p>
          <a:p>
            <a:pPr fontAlgn="base">
              <a:spcBef>
                <a:spcPct val="0"/>
              </a:spcBef>
              <a:spcAft>
                <a:spcPct val="0"/>
              </a:spcAft>
            </a:pPr>
            <a:endParaRPr lang="en-GB" sz="1600" b="1" dirty="0">
              <a:solidFill>
                <a:srgbClr val="2A4B5B"/>
              </a:solidFill>
              <a:cs typeface="Arial" pitchFamily="34" charset="0"/>
            </a:endParaRPr>
          </a:p>
          <a:p>
            <a:pPr fontAlgn="base">
              <a:spcBef>
                <a:spcPct val="0"/>
              </a:spcBef>
              <a:spcAft>
                <a:spcPct val="0"/>
              </a:spcAft>
            </a:pPr>
            <a:r>
              <a:rPr lang="en-GB" sz="1600" b="1" dirty="0">
                <a:solidFill>
                  <a:srgbClr val="2A4B5B"/>
                </a:solidFill>
                <a:cs typeface="Arial" pitchFamily="34" charset="0"/>
              </a:rPr>
              <a:t> This will involve the appointment of Facilitators, Team leaders, Facilitator and Team Leader training before the invitation to members of the workforce to participate in what in Japan are called Quality Control Circles (QC Circles) but in the West Quality Circles is more popular. However, the name is not important and even in Japan there are many variants with different organisations personalising it and creating their own. </a:t>
            </a:r>
          </a:p>
          <a:p>
            <a:pPr fontAlgn="base">
              <a:spcBef>
                <a:spcPct val="0"/>
              </a:spcBef>
              <a:spcAft>
                <a:spcPct val="0"/>
              </a:spcAft>
            </a:pPr>
            <a:endParaRPr lang="en-GB" sz="1600" b="1" dirty="0">
              <a:solidFill>
                <a:srgbClr val="2A4B5B"/>
              </a:solidFill>
              <a:cs typeface="Arial" pitchFamily="34" charset="0"/>
            </a:endParaRPr>
          </a:p>
          <a:p>
            <a:pPr fontAlgn="base">
              <a:spcBef>
                <a:spcPct val="0"/>
              </a:spcBef>
              <a:spcAft>
                <a:spcPct val="0"/>
              </a:spcAft>
            </a:pPr>
            <a:r>
              <a:rPr lang="en-GB" sz="1600" b="1" dirty="0">
                <a:solidFill>
                  <a:srgbClr val="2A4B5B"/>
                </a:solidFill>
                <a:cs typeface="Arial" pitchFamily="34" charset="0"/>
              </a:rPr>
              <a:t>The definition is important : A quality Circle is a small group of workers under the leadership of their own supervisor, who are properly trained and who are given company time to meet regularly typically on a weekly basis in company time to identify, analyse and solve work related problems and present their solutions to their manager.</a:t>
            </a:r>
          </a:p>
        </p:txBody>
      </p:sp>
      <p:sp>
        <p:nvSpPr>
          <p:cNvPr id="2" name="TextBox 3">
            <a:extLst>
              <a:ext uri="{FF2B5EF4-FFF2-40B4-BE49-F238E27FC236}">
                <a16:creationId xmlns:a16="http://schemas.microsoft.com/office/drawing/2014/main" id="{1A39A7C4-058C-284D-8978-A718A8BE5259}"/>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672214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583C7-6BF2-6B52-520B-4B2B66018C80}"/>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7625912-CB5F-5A6F-847F-38E7720ABC5B}"/>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9A0CBD3-F9A2-E830-5209-EFDED4341274}"/>
              </a:ext>
            </a:extLst>
          </p:cNvPr>
          <p:cNvSpPr/>
          <p:nvPr/>
        </p:nvSpPr>
        <p:spPr>
          <a:xfrm>
            <a:off x="5076056" y="6309320"/>
            <a:ext cx="3368230" cy="307777"/>
          </a:xfrm>
          <a:prstGeom prst="rect">
            <a:avLst/>
          </a:prstGeom>
        </p:spPr>
        <p:txBody>
          <a:bodyPr wrap="none">
            <a:spAutoFit/>
          </a:bodyPr>
          <a:lstStyle/>
          <a:p>
            <a:r>
              <a:rPr lang="en-GB" sz="1400" dirty="0"/>
              <a:t>Press the </a:t>
            </a:r>
            <a:r>
              <a:rPr lang="en-GB" sz="1400" b="1" dirty="0"/>
              <a:t>Next</a:t>
            </a:r>
            <a:r>
              <a:rPr lang="en-GB" sz="1400" dirty="0"/>
              <a:t> button below to continue</a:t>
            </a:r>
          </a:p>
        </p:txBody>
      </p:sp>
      <p:sp>
        <p:nvSpPr>
          <p:cNvPr id="15" name="TextBox 14">
            <a:extLst>
              <a:ext uri="{FF2B5EF4-FFF2-40B4-BE49-F238E27FC236}">
                <a16:creationId xmlns:a16="http://schemas.microsoft.com/office/drawing/2014/main" id="{B503BB5F-EA8B-CAF8-5D64-A2B74038B1F9}"/>
              </a:ext>
            </a:extLst>
          </p:cNvPr>
          <p:cNvSpPr txBox="1"/>
          <p:nvPr/>
        </p:nvSpPr>
        <p:spPr>
          <a:xfrm>
            <a:off x="8316416" y="6309320"/>
            <a:ext cx="683568" cy="307777"/>
          </a:xfrm>
          <a:prstGeom prst="rect">
            <a:avLst/>
          </a:prstGeom>
          <a:noFill/>
        </p:spPr>
        <p:txBody>
          <a:bodyPr wrap="square" rtlCol="0">
            <a:spAutoFit/>
          </a:bodyPr>
          <a:lstStyle/>
          <a:p>
            <a:r>
              <a:rPr lang="en-GB" sz="1400" dirty="0"/>
              <a:t>29/29</a:t>
            </a:r>
          </a:p>
        </p:txBody>
      </p:sp>
      <p:sp>
        <p:nvSpPr>
          <p:cNvPr id="11" name="TextBox 10">
            <a:extLst>
              <a:ext uri="{FF2B5EF4-FFF2-40B4-BE49-F238E27FC236}">
                <a16:creationId xmlns:a16="http://schemas.microsoft.com/office/drawing/2014/main" id="{15CD5FD4-E5EE-F432-B159-AE62F62E531C}"/>
              </a:ext>
            </a:extLst>
          </p:cNvPr>
          <p:cNvSpPr txBox="1"/>
          <p:nvPr/>
        </p:nvSpPr>
        <p:spPr>
          <a:xfrm>
            <a:off x="539552" y="1052736"/>
            <a:ext cx="7927032" cy="646331"/>
          </a:xfrm>
          <a:prstGeom prst="rect">
            <a:avLst/>
          </a:prstGeom>
          <a:noFill/>
        </p:spPr>
        <p:txBody>
          <a:bodyPr wrap="square" rtlCol="0">
            <a:spAutoFit/>
          </a:bodyPr>
          <a:lstStyle/>
          <a:p>
            <a:pPr fontAlgn="base">
              <a:spcBef>
                <a:spcPct val="0"/>
              </a:spcBef>
              <a:spcAft>
                <a:spcPct val="0"/>
              </a:spcAft>
            </a:pPr>
            <a:r>
              <a:rPr lang="en-GB" sz="3600" dirty="0">
                <a:solidFill>
                  <a:schemeClr val="bg1"/>
                </a:solidFill>
                <a:cs typeface="Arial" pitchFamily="34" charset="0"/>
              </a:rPr>
              <a:t>Quiz</a:t>
            </a:r>
          </a:p>
        </p:txBody>
      </p:sp>
      <p:sp>
        <p:nvSpPr>
          <p:cNvPr id="2" name="TextBox 3">
            <a:extLst>
              <a:ext uri="{FF2B5EF4-FFF2-40B4-BE49-F238E27FC236}">
                <a16:creationId xmlns:a16="http://schemas.microsoft.com/office/drawing/2014/main" id="{07DAED0A-063A-C78A-31FB-D8F7F3EEB37A}"/>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31013720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5B1D5-3F18-BCD6-97EB-AC8216E60123}"/>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C1C0402-86F8-94B6-4044-9CA9C3B09273}"/>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55F377-AF64-45EE-10FA-5F6641DA47EC}"/>
              </a:ext>
            </a:extLst>
          </p:cNvPr>
          <p:cNvSpPr txBox="1"/>
          <p:nvPr/>
        </p:nvSpPr>
        <p:spPr>
          <a:xfrm>
            <a:off x="8316416" y="6309320"/>
            <a:ext cx="683568" cy="307777"/>
          </a:xfrm>
          <a:prstGeom prst="rect">
            <a:avLst/>
          </a:prstGeom>
          <a:noFill/>
        </p:spPr>
        <p:txBody>
          <a:bodyPr wrap="square" rtlCol="0">
            <a:spAutoFit/>
          </a:bodyPr>
          <a:lstStyle/>
          <a:p>
            <a:r>
              <a:rPr lang="en-GB" sz="1400" dirty="0"/>
              <a:t>1/29</a:t>
            </a:r>
          </a:p>
        </p:txBody>
      </p:sp>
      <p:sp>
        <p:nvSpPr>
          <p:cNvPr id="3" name="Rectangle 2">
            <a:extLst>
              <a:ext uri="{FF2B5EF4-FFF2-40B4-BE49-F238E27FC236}">
                <a16:creationId xmlns:a16="http://schemas.microsoft.com/office/drawing/2014/main" id="{B866787F-21B0-A339-95A2-8BBFBFEB3058}"/>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7" name="TextBox 3">
            <a:extLst>
              <a:ext uri="{FF2B5EF4-FFF2-40B4-BE49-F238E27FC236}">
                <a16:creationId xmlns:a16="http://schemas.microsoft.com/office/drawing/2014/main" id="{36591D2D-3776-5013-D86C-E9A43FE2E49B}"/>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
        <p:nvSpPr>
          <p:cNvPr id="5" name="AutoShape 2" descr="40%">
            <a:extLst>
              <a:ext uri="{FF2B5EF4-FFF2-40B4-BE49-F238E27FC236}">
                <a16:creationId xmlns:a16="http://schemas.microsoft.com/office/drawing/2014/main" id="{A7BD52A8-470A-6181-A704-8830EB6683ED}"/>
              </a:ext>
            </a:extLst>
          </p:cNvPr>
          <p:cNvSpPr>
            <a:spLocks noChangeArrowheads="1"/>
          </p:cNvSpPr>
          <p:nvPr/>
        </p:nvSpPr>
        <p:spPr bwMode="auto">
          <a:xfrm>
            <a:off x="415692" y="1992438"/>
            <a:ext cx="3127172" cy="2986267"/>
          </a:xfrm>
          <a:prstGeom prst="triangle">
            <a:avLst>
              <a:gd name="adj" fmla="val 49907"/>
            </a:avLst>
          </a:prstGeom>
          <a:blipFill dpi="0" rotWithShape="0">
            <a:blip r:embed="rId3"/>
            <a:srcRect/>
            <a:tile tx="0" ty="0" sx="100000" sy="100000" flip="none" algn="tl"/>
          </a:blip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dirty="0"/>
          </a:p>
        </p:txBody>
      </p:sp>
      <p:sp>
        <p:nvSpPr>
          <p:cNvPr id="8" name="Line 3">
            <a:extLst>
              <a:ext uri="{FF2B5EF4-FFF2-40B4-BE49-F238E27FC236}">
                <a16:creationId xmlns:a16="http://schemas.microsoft.com/office/drawing/2014/main" id="{56C3E45F-7A1A-6290-7354-46FEF20B71BD}"/>
              </a:ext>
            </a:extLst>
          </p:cNvPr>
          <p:cNvSpPr>
            <a:spLocks noChangeShapeType="1"/>
          </p:cNvSpPr>
          <p:nvPr/>
        </p:nvSpPr>
        <p:spPr bwMode="auto">
          <a:xfrm>
            <a:off x="1534980" y="2802110"/>
            <a:ext cx="8454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9" name="Line 4">
            <a:extLst>
              <a:ext uri="{FF2B5EF4-FFF2-40B4-BE49-F238E27FC236}">
                <a16:creationId xmlns:a16="http://schemas.microsoft.com/office/drawing/2014/main" id="{0AB5139C-64BB-DFC4-012A-E8E43BEE663D}"/>
              </a:ext>
            </a:extLst>
          </p:cNvPr>
          <p:cNvSpPr>
            <a:spLocks noChangeShapeType="1"/>
          </p:cNvSpPr>
          <p:nvPr/>
        </p:nvSpPr>
        <p:spPr bwMode="auto">
          <a:xfrm>
            <a:off x="1220024" y="3420053"/>
            <a:ext cx="14893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12" name="Line 5">
            <a:extLst>
              <a:ext uri="{FF2B5EF4-FFF2-40B4-BE49-F238E27FC236}">
                <a16:creationId xmlns:a16="http://schemas.microsoft.com/office/drawing/2014/main" id="{F8A3B319-30DB-7297-55C4-8B63B4D49EFD}"/>
              </a:ext>
            </a:extLst>
          </p:cNvPr>
          <p:cNvSpPr>
            <a:spLocks noChangeShapeType="1"/>
          </p:cNvSpPr>
          <p:nvPr/>
        </p:nvSpPr>
        <p:spPr bwMode="auto">
          <a:xfrm>
            <a:off x="940062" y="3933167"/>
            <a:ext cx="201432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13" name="Line 6">
            <a:extLst>
              <a:ext uri="{FF2B5EF4-FFF2-40B4-BE49-F238E27FC236}">
                <a16:creationId xmlns:a16="http://schemas.microsoft.com/office/drawing/2014/main" id="{242FD6EE-B1A7-6AD9-D236-0446931FEE48}"/>
              </a:ext>
            </a:extLst>
          </p:cNvPr>
          <p:cNvSpPr>
            <a:spLocks noChangeShapeType="1"/>
          </p:cNvSpPr>
          <p:nvPr/>
        </p:nvSpPr>
        <p:spPr bwMode="auto">
          <a:xfrm>
            <a:off x="685297" y="4450418"/>
            <a:ext cx="25546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15" name="Line 7">
            <a:extLst>
              <a:ext uri="{FF2B5EF4-FFF2-40B4-BE49-F238E27FC236}">
                <a16:creationId xmlns:a16="http://schemas.microsoft.com/office/drawing/2014/main" id="{6D430B50-AFC8-DD1E-7046-E4112FE657CD}"/>
              </a:ext>
            </a:extLst>
          </p:cNvPr>
          <p:cNvSpPr>
            <a:spLocks noChangeShapeType="1"/>
          </p:cNvSpPr>
          <p:nvPr/>
        </p:nvSpPr>
        <p:spPr bwMode="auto">
          <a:xfrm>
            <a:off x="1970321" y="1993818"/>
            <a:ext cx="989664" cy="297109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16" name="Line 8">
            <a:extLst>
              <a:ext uri="{FF2B5EF4-FFF2-40B4-BE49-F238E27FC236}">
                <a16:creationId xmlns:a16="http://schemas.microsoft.com/office/drawing/2014/main" id="{CFAC3731-9264-31A5-0342-869D4DA435CD}"/>
              </a:ext>
            </a:extLst>
          </p:cNvPr>
          <p:cNvSpPr>
            <a:spLocks noChangeShapeType="1"/>
          </p:cNvSpPr>
          <p:nvPr/>
        </p:nvSpPr>
        <p:spPr bwMode="auto">
          <a:xfrm>
            <a:off x="1967521" y="1991059"/>
            <a:ext cx="480134" cy="297385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17" name="Line 9">
            <a:extLst>
              <a:ext uri="{FF2B5EF4-FFF2-40B4-BE49-F238E27FC236}">
                <a16:creationId xmlns:a16="http://schemas.microsoft.com/office/drawing/2014/main" id="{384F7E98-2DA2-EB6E-73C4-6D545319221B}"/>
              </a:ext>
            </a:extLst>
          </p:cNvPr>
          <p:cNvSpPr>
            <a:spLocks noChangeShapeType="1"/>
          </p:cNvSpPr>
          <p:nvPr/>
        </p:nvSpPr>
        <p:spPr bwMode="auto">
          <a:xfrm flipH="1">
            <a:off x="1943724" y="1986921"/>
            <a:ext cx="15398" cy="297799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18" name="Line 10">
            <a:extLst>
              <a:ext uri="{FF2B5EF4-FFF2-40B4-BE49-F238E27FC236}">
                <a16:creationId xmlns:a16="http://schemas.microsoft.com/office/drawing/2014/main" id="{67B46668-BE57-AD69-84A7-8ECAE3A10336}"/>
              </a:ext>
            </a:extLst>
          </p:cNvPr>
          <p:cNvSpPr>
            <a:spLocks noChangeShapeType="1"/>
          </p:cNvSpPr>
          <p:nvPr/>
        </p:nvSpPr>
        <p:spPr bwMode="auto">
          <a:xfrm flipH="1">
            <a:off x="1431394" y="1993818"/>
            <a:ext cx="524929" cy="297109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19" name="Line 11">
            <a:extLst>
              <a:ext uri="{FF2B5EF4-FFF2-40B4-BE49-F238E27FC236}">
                <a16:creationId xmlns:a16="http://schemas.microsoft.com/office/drawing/2014/main" id="{61003853-258E-C527-C01E-120339520F22}"/>
              </a:ext>
            </a:extLst>
          </p:cNvPr>
          <p:cNvSpPr>
            <a:spLocks noChangeShapeType="1"/>
          </p:cNvSpPr>
          <p:nvPr/>
        </p:nvSpPr>
        <p:spPr bwMode="auto">
          <a:xfrm flipH="1">
            <a:off x="919064" y="1985542"/>
            <a:ext cx="1037259" cy="297937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20" name="AutoShape 12">
            <a:extLst>
              <a:ext uri="{FF2B5EF4-FFF2-40B4-BE49-F238E27FC236}">
                <a16:creationId xmlns:a16="http://schemas.microsoft.com/office/drawing/2014/main" id="{2B3F9FE2-280D-42D4-C6DF-37E3AA9435A0}"/>
              </a:ext>
            </a:extLst>
          </p:cNvPr>
          <p:cNvSpPr>
            <a:spLocks noChangeArrowheads="1"/>
          </p:cNvSpPr>
          <p:nvPr/>
        </p:nvSpPr>
        <p:spPr bwMode="auto">
          <a:xfrm rot="15420000">
            <a:off x="1664645" y="2587307"/>
            <a:ext cx="307593" cy="326156"/>
          </a:xfrm>
          <a:prstGeom prst="downArrow">
            <a:avLst>
              <a:gd name="adj1" fmla="val 50000"/>
              <a:gd name="adj2" fmla="val 26218"/>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1" name="AutoShape 13">
            <a:extLst>
              <a:ext uri="{FF2B5EF4-FFF2-40B4-BE49-F238E27FC236}">
                <a16:creationId xmlns:a16="http://schemas.microsoft.com/office/drawing/2014/main" id="{90A2362B-83AB-9F64-7D3C-2FB22E808D25}"/>
              </a:ext>
            </a:extLst>
          </p:cNvPr>
          <p:cNvSpPr>
            <a:spLocks noChangeArrowheads="1"/>
          </p:cNvSpPr>
          <p:nvPr/>
        </p:nvSpPr>
        <p:spPr bwMode="auto">
          <a:xfrm rot="9780000">
            <a:off x="1887732" y="3162117"/>
            <a:ext cx="279962" cy="361387"/>
          </a:xfrm>
          <a:prstGeom prst="downArrow">
            <a:avLst>
              <a:gd name="adj1" fmla="val 50000"/>
              <a:gd name="adj2" fmla="val 32871"/>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2" name="AutoShape 14">
            <a:extLst>
              <a:ext uri="{FF2B5EF4-FFF2-40B4-BE49-F238E27FC236}">
                <a16:creationId xmlns:a16="http://schemas.microsoft.com/office/drawing/2014/main" id="{A7841488-187D-67DD-366F-4E9F64544E14}"/>
              </a:ext>
            </a:extLst>
          </p:cNvPr>
          <p:cNvSpPr>
            <a:spLocks noChangeArrowheads="1"/>
          </p:cNvSpPr>
          <p:nvPr/>
        </p:nvSpPr>
        <p:spPr bwMode="auto">
          <a:xfrm rot="3180000">
            <a:off x="2221790" y="3205250"/>
            <a:ext cx="310351" cy="326155"/>
          </a:xfrm>
          <a:prstGeom prst="downArrow">
            <a:avLst>
              <a:gd name="adj1" fmla="val 50000"/>
              <a:gd name="adj2" fmla="val 25985"/>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3" name="AutoShape 15">
            <a:extLst>
              <a:ext uri="{FF2B5EF4-FFF2-40B4-BE49-F238E27FC236}">
                <a16:creationId xmlns:a16="http://schemas.microsoft.com/office/drawing/2014/main" id="{524E8564-3A8D-AE01-D18A-707BB63A9993}"/>
              </a:ext>
            </a:extLst>
          </p:cNvPr>
          <p:cNvSpPr>
            <a:spLocks noChangeArrowheads="1"/>
          </p:cNvSpPr>
          <p:nvPr/>
        </p:nvSpPr>
        <p:spPr bwMode="auto">
          <a:xfrm rot="11880000">
            <a:off x="1281615" y="3986961"/>
            <a:ext cx="279962" cy="360008"/>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4" name="AutoShape 16">
            <a:extLst>
              <a:ext uri="{FF2B5EF4-FFF2-40B4-BE49-F238E27FC236}">
                <a16:creationId xmlns:a16="http://schemas.microsoft.com/office/drawing/2014/main" id="{0F8E0747-6DF3-7D2B-7EAE-6B40870957E3}"/>
              </a:ext>
            </a:extLst>
          </p:cNvPr>
          <p:cNvSpPr>
            <a:spLocks noChangeArrowheads="1"/>
          </p:cNvSpPr>
          <p:nvPr/>
        </p:nvSpPr>
        <p:spPr bwMode="auto">
          <a:xfrm rot="10860000">
            <a:off x="1515383" y="3007631"/>
            <a:ext cx="278562" cy="361387"/>
          </a:xfrm>
          <a:prstGeom prst="downArrow">
            <a:avLst>
              <a:gd name="adj1" fmla="val 50000"/>
              <a:gd name="adj2" fmla="val 3303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5" name="AutoShape 17">
            <a:extLst>
              <a:ext uri="{FF2B5EF4-FFF2-40B4-BE49-F238E27FC236}">
                <a16:creationId xmlns:a16="http://schemas.microsoft.com/office/drawing/2014/main" id="{627452D8-207D-05B3-587A-D9E5C7A0945F}"/>
              </a:ext>
            </a:extLst>
          </p:cNvPr>
          <p:cNvSpPr>
            <a:spLocks noChangeArrowheads="1"/>
          </p:cNvSpPr>
          <p:nvPr/>
        </p:nvSpPr>
        <p:spPr bwMode="auto">
          <a:xfrm rot="7860000">
            <a:off x="2083888" y="2741093"/>
            <a:ext cx="307593" cy="327555"/>
          </a:xfrm>
          <a:prstGeom prst="downArrow">
            <a:avLst>
              <a:gd name="adj1" fmla="val 50000"/>
              <a:gd name="adj2" fmla="val 26330"/>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6" name="AutoShape 18">
            <a:extLst>
              <a:ext uri="{FF2B5EF4-FFF2-40B4-BE49-F238E27FC236}">
                <a16:creationId xmlns:a16="http://schemas.microsoft.com/office/drawing/2014/main" id="{42B73065-4D03-A577-382E-3CE7B3EEF20C}"/>
              </a:ext>
            </a:extLst>
          </p:cNvPr>
          <p:cNvSpPr>
            <a:spLocks noChangeArrowheads="1"/>
          </p:cNvSpPr>
          <p:nvPr/>
        </p:nvSpPr>
        <p:spPr bwMode="auto">
          <a:xfrm rot="7620000">
            <a:off x="1756343" y="3874919"/>
            <a:ext cx="308972" cy="326156"/>
          </a:xfrm>
          <a:prstGeom prst="downArrow">
            <a:avLst>
              <a:gd name="adj1" fmla="val 50000"/>
              <a:gd name="adj2" fmla="val 26101"/>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7" name="AutoShape 19">
            <a:extLst>
              <a:ext uri="{FF2B5EF4-FFF2-40B4-BE49-F238E27FC236}">
                <a16:creationId xmlns:a16="http://schemas.microsoft.com/office/drawing/2014/main" id="{1022CB31-8A48-5CCA-8C16-7206D694031A}"/>
              </a:ext>
            </a:extLst>
          </p:cNvPr>
          <p:cNvSpPr>
            <a:spLocks noChangeArrowheads="1"/>
          </p:cNvSpPr>
          <p:nvPr/>
        </p:nvSpPr>
        <p:spPr bwMode="auto">
          <a:xfrm rot="14940000">
            <a:off x="2083199" y="3668697"/>
            <a:ext cx="308972" cy="327555"/>
          </a:xfrm>
          <a:prstGeom prst="downArrow">
            <a:avLst>
              <a:gd name="adj1" fmla="val 50000"/>
              <a:gd name="adj2" fmla="val 26213"/>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8" name="AutoShape 20">
            <a:extLst>
              <a:ext uri="{FF2B5EF4-FFF2-40B4-BE49-F238E27FC236}">
                <a16:creationId xmlns:a16="http://schemas.microsoft.com/office/drawing/2014/main" id="{D459E0F4-95BE-C71B-4926-6F9DB9130B9D}"/>
              </a:ext>
            </a:extLst>
          </p:cNvPr>
          <p:cNvSpPr>
            <a:spLocks noChangeArrowheads="1"/>
          </p:cNvSpPr>
          <p:nvPr/>
        </p:nvSpPr>
        <p:spPr bwMode="auto">
          <a:xfrm rot="7260000">
            <a:off x="2597617" y="4285951"/>
            <a:ext cx="307593" cy="327555"/>
          </a:xfrm>
          <a:prstGeom prst="downArrow">
            <a:avLst>
              <a:gd name="adj1" fmla="val 50000"/>
              <a:gd name="adj2" fmla="val 26330"/>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29" name="AutoShape 21">
            <a:extLst>
              <a:ext uri="{FF2B5EF4-FFF2-40B4-BE49-F238E27FC236}">
                <a16:creationId xmlns:a16="http://schemas.microsoft.com/office/drawing/2014/main" id="{0D497CE3-0082-78B0-162F-2D302B59F5D8}"/>
              </a:ext>
            </a:extLst>
          </p:cNvPr>
          <p:cNvSpPr>
            <a:spLocks noChangeArrowheads="1"/>
          </p:cNvSpPr>
          <p:nvPr/>
        </p:nvSpPr>
        <p:spPr bwMode="auto">
          <a:xfrm rot="20340000">
            <a:off x="1187828" y="3574539"/>
            <a:ext cx="279962" cy="361387"/>
          </a:xfrm>
          <a:prstGeom prst="downArrow">
            <a:avLst>
              <a:gd name="adj1" fmla="val 50000"/>
              <a:gd name="adj2" fmla="val 32871"/>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30" name="AutoShape 22">
            <a:extLst>
              <a:ext uri="{FF2B5EF4-FFF2-40B4-BE49-F238E27FC236}">
                <a16:creationId xmlns:a16="http://schemas.microsoft.com/office/drawing/2014/main" id="{66E5F4E1-0255-334B-3281-EC632D56608A}"/>
              </a:ext>
            </a:extLst>
          </p:cNvPr>
          <p:cNvSpPr>
            <a:spLocks noChangeArrowheads="1"/>
          </p:cNvSpPr>
          <p:nvPr/>
        </p:nvSpPr>
        <p:spPr bwMode="auto">
          <a:xfrm rot="9180000">
            <a:off x="2587636" y="3781440"/>
            <a:ext cx="279962" cy="360007"/>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31" name="AutoShape 23">
            <a:extLst>
              <a:ext uri="{FF2B5EF4-FFF2-40B4-BE49-F238E27FC236}">
                <a16:creationId xmlns:a16="http://schemas.microsoft.com/office/drawing/2014/main" id="{3DD793F6-D25A-103D-7698-8277ABBF2BC8}"/>
              </a:ext>
            </a:extLst>
          </p:cNvPr>
          <p:cNvSpPr>
            <a:spLocks noChangeArrowheads="1"/>
          </p:cNvSpPr>
          <p:nvPr/>
        </p:nvSpPr>
        <p:spPr bwMode="auto">
          <a:xfrm rot="10860000">
            <a:off x="2167694" y="4192482"/>
            <a:ext cx="279962" cy="360007"/>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32" name="AutoShape 24">
            <a:extLst>
              <a:ext uri="{FF2B5EF4-FFF2-40B4-BE49-F238E27FC236}">
                <a16:creationId xmlns:a16="http://schemas.microsoft.com/office/drawing/2014/main" id="{AABC8A19-A5A5-F3E8-130B-F73B6E10C4ED}"/>
              </a:ext>
            </a:extLst>
          </p:cNvPr>
          <p:cNvSpPr>
            <a:spLocks noChangeArrowheads="1"/>
          </p:cNvSpPr>
          <p:nvPr/>
        </p:nvSpPr>
        <p:spPr bwMode="auto">
          <a:xfrm rot="13380000">
            <a:off x="1655364" y="4243518"/>
            <a:ext cx="278562" cy="360008"/>
          </a:xfrm>
          <a:prstGeom prst="downArrow">
            <a:avLst>
              <a:gd name="adj1" fmla="val 50000"/>
              <a:gd name="adj2" fmla="val 32910"/>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33" name="AutoShape 25">
            <a:extLst>
              <a:ext uri="{FF2B5EF4-FFF2-40B4-BE49-F238E27FC236}">
                <a16:creationId xmlns:a16="http://schemas.microsoft.com/office/drawing/2014/main" id="{767892A8-9921-B785-B1C5-815F72D42514}"/>
              </a:ext>
            </a:extLst>
          </p:cNvPr>
          <p:cNvSpPr>
            <a:spLocks noChangeArrowheads="1"/>
          </p:cNvSpPr>
          <p:nvPr/>
        </p:nvSpPr>
        <p:spPr bwMode="auto">
          <a:xfrm rot="16800000">
            <a:off x="1570169" y="3411461"/>
            <a:ext cx="308972" cy="326155"/>
          </a:xfrm>
          <a:prstGeom prst="downArrow">
            <a:avLst>
              <a:gd name="adj1" fmla="val 50000"/>
              <a:gd name="adj2" fmla="val 26101"/>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34" name="AutoShape 26">
            <a:extLst>
              <a:ext uri="{FF2B5EF4-FFF2-40B4-BE49-F238E27FC236}">
                <a16:creationId xmlns:a16="http://schemas.microsoft.com/office/drawing/2014/main" id="{81750C0D-A6DA-FF47-D508-1B43F350F98C}"/>
              </a:ext>
            </a:extLst>
          </p:cNvPr>
          <p:cNvSpPr>
            <a:spLocks noChangeArrowheads="1"/>
          </p:cNvSpPr>
          <p:nvPr/>
        </p:nvSpPr>
        <p:spPr bwMode="auto">
          <a:xfrm rot="14940000">
            <a:off x="963352" y="4234225"/>
            <a:ext cx="308972" cy="327555"/>
          </a:xfrm>
          <a:prstGeom prst="downArrow">
            <a:avLst>
              <a:gd name="adj1" fmla="val 50000"/>
              <a:gd name="adj2" fmla="val 26213"/>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35" name="AutoShape 27" descr="Trellis">
            <a:extLst>
              <a:ext uri="{FF2B5EF4-FFF2-40B4-BE49-F238E27FC236}">
                <a16:creationId xmlns:a16="http://schemas.microsoft.com/office/drawing/2014/main" id="{C4DA6393-902B-767C-A3BA-23DE2BD3321E}"/>
              </a:ext>
            </a:extLst>
          </p:cNvPr>
          <p:cNvSpPr>
            <a:spLocks noChangeArrowheads="1"/>
          </p:cNvSpPr>
          <p:nvPr/>
        </p:nvSpPr>
        <p:spPr bwMode="auto">
          <a:xfrm>
            <a:off x="5622692" y="1935866"/>
            <a:ext cx="3125772" cy="3049300"/>
          </a:xfrm>
          <a:prstGeom prst="triangle">
            <a:avLst>
              <a:gd name="adj" fmla="val 49907"/>
            </a:avLst>
          </a:prstGeom>
          <a:blipFill dpi="0" rotWithShape="0">
            <a:blip r:embed="rId4"/>
            <a:srcRect/>
            <a:tile tx="0" ty="0" sx="100000" sy="100000" flip="none" algn="tl"/>
          </a:blip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dirty="0"/>
          </a:p>
        </p:txBody>
      </p:sp>
      <p:sp>
        <p:nvSpPr>
          <p:cNvPr id="36" name="Line 28">
            <a:extLst>
              <a:ext uri="{FF2B5EF4-FFF2-40B4-BE49-F238E27FC236}">
                <a16:creationId xmlns:a16="http://schemas.microsoft.com/office/drawing/2014/main" id="{9E5AD0FD-9798-EC68-0F7F-79124E4A2C9D}"/>
              </a:ext>
            </a:extLst>
          </p:cNvPr>
          <p:cNvSpPr>
            <a:spLocks noChangeShapeType="1"/>
          </p:cNvSpPr>
          <p:nvPr/>
        </p:nvSpPr>
        <p:spPr bwMode="auto">
          <a:xfrm>
            <a:off x="6787434" y="2802110"/>
            <a:ext cx="84408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37" name="Line 29">
            <a:extLst>
              <a:ext uri="{FF2B5EF4-FFF2-40B4-BE49-F238E27FC236}">
                <a16:creationId xmlns:a16="http://schemas.microsoft.com/office/drawing/2014/main" id="{E721C958-376E-4675-5A4C-1015CA092B68}"/>
              </a:ext>
            </a:extLst>
          </p:cNvPr>
          <p:cNvSpPr>
            <a:spLocks noChangeShapeType="1"/>
          </p:cNvSpPr>
          <p:nvPr/>
        </p:nvSpPr>
        <p:spPr bwMode="auto">
          <a:xfrm>
            <a:off x="6461278" y="3418673"/>
            <a:ext cx="149219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38" name="Line 30">
            <a:extLst>
              <a:ext uri="{FF2B5EF4-FFF2-40B4-BE49-F238E27FC236}">
                <a16:creationId xmlns:a16="http://schemas.microsoft.com/office/drawing/2014/main" id="{D6798D2B-A71C-3873-D794-7F5D230629FC}"/>
              </a:ext>
            </a:extLst>
          </p:cNvPr>
          <p:cNvSpPr>
            <a:spLocks noChangeShapeType="1"/>
          </p:cNvSpPr>
          <p:nvPr/>
        </p:nvSpPr>
        <p:spPr bwMode="auto">
          <a:xfrm>
            <a:off x="6209313" y="3935926"/>
            <a:ext cx="199612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39" name="Line 31">
            <a:extLst>
              <a:ext uri="{FF2B5EF4-FFF2-40B4-BE49-F238E27FC236}">
                <a16:creationId xmlns:a16="http://schemas.microsoft.com/office/drawing/2014/main" id="{98507C1D-15A9-EC6F-7A41-CCAC9630E52E}"/>
              </a:ext>
            </a:extLst>
          </p:cNvPr>
          <p:cNvSpPr>
            <a:spLocks noChangeShapeType="1"/>
          </p:cNvSpPr>
          <p:nvPr/>
        </p:nvSpPr>
        <p:spPr bwMode="auto">
          <a:xfrm>
            <a:off x="5929351" y="4450418"/>
            <a:ext cx="25602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40" name="Line 32">
            <a:extLst>
              <a:ext uri="{FF2B5EF4-FFF2-40B4-BE49-F238E27FC236}">
                <a16:creationId xmlns:a16="http://schemas.microsoft.com/office/drawing/2014/main" id="{EA26025C-4400-B5A0-76F3-C99CA5C79FAD}"/>
              </a:ext>
            </a:extLst>
          </p:cNvPr>
          <p:cNvSpPr>
            <a:spLocks noChangeShapeType="1"/>
          </p:cNvSpPr>
          <p:nvPr/>
        </p:nvSpPr>
        <p:spPr bwMode="auto">
          <a:xfrm>
            <a:off x="7215775" y="1996576"/>
            <a:ext cx="989664" cy="296833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41" name="Line 33">
            <a:extLst>
              <a:ext uri="{FF2B5EF4-FFF2-40B4-BE49-F238E27FC236}">
                <a16:creationId xmlns:a16="http://schemas.microsoft.com/office/drawing/2014/main" id="{08C542CB-EADD-2052-2169-809785B8E596}"/>
              </a:ext>
            </a:extLst>
          </p:cNvPr>
          <p:cNvSpPr>
            <a:spLocks noChangeShapeType="1"/>
          </p:cNvSpPr>
          <p:nvPr/>
        </p:nvSpPr>
        <p:spPr bwMode="auto">
          <a:xfrm>
            <a:off x="7212976" y="1996576"/>
            <a:ext cx="480134" cy="296833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42" name="Line 34">
            <a:extLst>
              <a:ext uri="{FF2B5EF4-FFF2-40B4-BE49-F238E27FC236}">
                <a16:creationId xmlns:a16="http://schemas.microsoft.com/office/drawing/2014/main" id="{59D550E2-8578-88DC-9953-94F11398B3CB}"/>
              </a:ext>
            </a:extLst>
          </p:cNvPr>
          <p:cNvSpPr>
            <a:spLocks noChangeShapeType="1"/>
          </p:cNvSpPr>
          <p:nvPr/>
        </p:nvSpPr>
        <p:spPr bwMode="auto">
          <a:xfrm>
            <a:off x="7210176" y="2002094"/>
            <a:ext cx="1399" cy="295454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43" name="Line 35">
            <a:extLst>
              <a:ext uri="{FF2B5EF4-FFF2-40B4-BE49-F238E27FC236}">
                <a16:creationId xmlns:a16="http://schemas.microsoft.com/office/drawing/2014/main" id="{7D23F922-36AD-D087-9A73-F34702F31580}"/>
              </a:ext>
            </a:extLst>
          </p:cNvPr>
          <p:cNvSpPr>
            <a:spLocks noChangeShapeType="1"/>
          </p:cNvSpPr>
          <p:nvPr/>
        </p:nvSpPr>
        <p:spPr bwMode="auto">
          <a:xfrm flipH="1">
            <a:off x="6702045" y="1989679"/>
            <a:ext cx="503931" cy="297523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dirty="0"/>
          </a:p>
        </p:txBody>
      </p:sp>
      <p:sp>
        <p:nvSpPr>
          <p:cNvPr id="44" name="Line 36">
            <a:extLst>
              <a:ext uri="{FF2B5EF4-FFF2-40B4-BE49-F238E27FC236}">
                <a16:creationId xmlns:a16="http://schemas.microsoft.com/office/drawing/2014/main" id="{17763F24-1936-6475-5B1E-80B8E407BBF1}"/>
              </a:ext>
            </a:extLst>
          </p:cNvPr>
          <p:cNvSpPr>
            <a:spLocks noChangeShapeType="1"/>
          </p:cNvSpPr>
          <p:nvPr/>
        </p:nvSpPr>
        <p:spPr bwMode="auto">
          <a:xfrm flipH="1">
            <a:off x="6164519" y="1992438"/>
            <a:ext cx="1041457" cy="297247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GB" sz="900"/>
          </a:p>
        </p:txBody>
      </p:sp>
      <p:sp>
        <p:nvSpPr>
          <p:cNvPr id="45" name="AutoShape 37">
            <a:extLst>
              <a:ext uri="{FF2B5EF4-FFF2-40B4-BE49-F238E27FC236}">
                <a16:creationId xmlns:a16="http://schemas.microsoft.com/office/drawing/2014/main" id="{BF353D75-25CA-27FA-EF96-0C5C8D5B6DCA}"/>
              </a:ext>
            </a:extLst>
          </p:cNvPr>
          <p:cNvSpPr>
            <a:spLocks noChangeArrowheads="1"/>
          </p:cNvSpPr>
          <p:nvPr/>
        </p:nvSpPr>
        <p:spPr bwMode="auto">
          <a:xfrm rot="12120000">
            <a:off x="6923215" y="2570381"/>
            <a:ext cx="278562" cy="360007"/>
          </a:xfrm>
          <a:prstGeom prst="downArrow">
            <a:avLst>
              <a:gd name="adj1" fmla="val 50000"/>
              <a:gd name="adj2" fmla="val 32910"/>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46" name="AutoShape 38">
            <a:extLst>
              <a:ext uri="{FF2B5EF4-FFF2-40B4-BE49-F238E27FC236}">
                <a16:creationId xmlns:a16="http://schemas.microsoft.com/office/drawing/2014/main" id="{14F2A0DB-262C-9338-5BB4-27848951D4D2}"/>
              </a:ext>
            </a:extLst>
          </p:cNvPr>
          <p:cNvSpPr>
            <a:spLocks noChangeArrowheads="1"/>
          </p:cNvSpPr>
          <p:nvPr/>
        </p:nvSpPr>
        <p:spPr bwMode="auto">
          <a:xfrm>
            <a:off x="7131787" y="3111082"/>
            <a:ext cx="281361" cy="360007"/>
          </a:xfrm>
          <a:prstGeom prst="upArrow">
            <a:avLst>
              <a:gd name="adj1" fmla="val 50000"/>
              <a:gd name="adj2" fmla="val 32354"/>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47" name="AutoShape 39">
            <a:extLst>
              <a:ext uri="{FF2B5EF4-FFF2-40B4-BE49-F238E27FC236}">
                <a16:creationId xmlns:a16="http://schemas.microsoft.com/office/drawing/2014/main" id="{21E79463-9986-479C-6A16-ACAD5C854202}"/>
              </a:ext>
            </a:extLst>
          </p:cNvPr>
          <p:cNvSpPr>
            <a:spLocks noChangeArrowheads="1"/>
          </p:cNvSpPr>
          <p:nvPr/>
        </p:nvSpPr>
        <p:spPr bwMode="auto">
          <a:xfrm rot="9300000">
            <a:off x="7631518" y="3253153"/>
            <a:ext cx="278562" cy="360008"/>
          </a:xfrm>
          <a:prstGeom prst="downArrow">
            <a:avLst>
              <a:gd name="adj1" fmla="val 50000"/>
              <a:gd name="adj2" fmla="val 32910"/>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48" name="AutoShape 40">
            <a:extLst>
              <a:ext uri="{FF2B5EF4-FFF2-40B4-BE49-F238E27FC236}">
                <a16:creationId xmlns:a16="http://schemas.microsoft.com/office/drawing/2014/main" id="{D1225123-87DB-0A78-B78D-EE12EE000F87}"/>
              </a:ext>
            </a:extLst>
          </p:cNvPr>
          <p:cNvSpPr>
            <a:spLocks noChangeArrowheads="1"/>
          </p:cNvSpPr>
          <p:nvPr/>
        </p:nvSpPr>
        <p:spPr bwMode="auto">
          <a:xfrm rot="11880000">
            <a:off x="6525669" y="3986961"/>
            <a:ext cx="281362" cy="360008"/>
          </a:xfrm>
          <a:prstGeom prst="downArrow">
            <a:avLst>
              <a:gd name="adj1" fmla="val 50000"/>
              <a:gd name="adj2" fmla="val 32583"/>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dirty="0"/>
          </a:p>
        </p:txBody>
      </p:sp>
      <p:sp>
        <p:nvSpPr>
          <p:cNvPr id="49" name="AutoShape 41">
            <a:extLst>
              <a:ext uri="{FF2B5EF4-FFF2-40B4-BE49-F238E27FC236}">
                <a16:creationId xmlns:a16="http://schemas.microsoft.com/office/drawing/2014/main" id="{F3D66218-9D63-7841-7DBD-43D96CCDD51D}"/>
              </a:ext>
            </a:extLst>
          </p:cNvPr>
          <p:cNvSpPr>
            <a:spLocks noChangeArrowheads="1"/>
          </p:cNvSpPr>
          <p:nvPr/>
        </p:nvSpPr>
        <p:spPr bwMode="auto">
          <a:xfrm rot="12240000">
            <a:off x="6634854" y="2951078"/>
            <a:ext cx="279962" cy="360007"/>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0" name="AutoShape 42">
            <a:extLst>
              <a:ext uri="{FF2B5EF4-FFF2-40B4-BE49-F238E27FC236}">
                <a16:creationId xmlns:a16="http://schemas.microsoft.com/office/drawing/2014/main" id="{007C75A4-9486-0723-F673-1537D80E6835}"/>
              </a:ext>
            </a:extLst>
          </p:cNvPr>
          <p:cNvSpPr>
            <a:spLocks noChangeArrowheads="1"/>
          </p:cNvSpPr>
          <p:nvPr/>
        </p:nvSpPr>
        <p:spPr bwMode="auto">
          <a:xfrm rot="8940000">
            <a:off x="7343158" y="2724867"/>
            <a:ext cx="278562" cy="360007"/>
          </a:xfrm>
          <a:prstGeom prst="downArrow">
            <a:avLst>
              <a:gd name="adj1" fmla="val 50000"/>
              <a:gd name="adj2" fmla="val 32910"/>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1" name="AutoShape 43">
            <a:extLst>
              <a:ext uri="{FF2B5EF4-FFF2-40B4-BE49-F238E27FC236}">
                <a16:creationId xmlns:a16="http://schemas.microsoft.com/office/drawing/2014/main" id="{C9A47839-0A27-8C21-48E5-66AD68A71B15}"/>
              </a:ext>
            </a:extLst>
          </p:cNvPr>
          <p:cNvSpPr>
            <a:spLocks noChangeArrowheads="1"/>
          </p:cNvSpPr>
          <p:nvPr/>
        </p:nvSpPr>
        <p:spPr bwMode="auto">
          <a:xfrm rot="11280000">
            <a:off x="6945612" y="3626954"/>
            <a:ext cx="281362" cy="360007"/>
          </a:xfrm>
          <a:prstGeom prst="downArrow">
            <a:avLst>
              <a:gd name="adj1" fmla="val 50000"/>
              <a:gd name="adj2" fmla="val 32583"/>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2" name="AutoShape 44">
            <a:extLst>
              <a:ext uri="{FF2B5EF4-FFF2-40B4-BE49-F238E27FC236}">
                <a16:creationId xmlns:a16="http://schemas.microsoft.com/office/drawing/2014/main" id="{29869B64-4FEA-75C4-B429-96BE681ABE55}"/>
              </a:ext>
            </a:extLst>
          </p:cNvPr>
          <p:cNvSpPr>
            <a:spLocks noChangeArrowheads="1"/>
          </p:cNvSpPr>
          <p:nvPr/>
        </p:nvSpPr>
        <p:spPr bwMode="auto">
          <a:xfrm rot="10320000">
            <a:off x="7413148" y="3574539"/>
            <a:ext cx="279962" cy="361387"/>
          </a:xfrm>
          <a:prstGeom prst="downArrow">
            <a:avLst>
              <a:gd name="adj1" fmla="val 50000"/>
              <a:gd name="adj2" fmla="val 32871"/>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3" name="AutoShape 45">
            <a:extLst>
              <a:ext uri="{FF2B5EF4-FFF2-40B4-BE49-F238E27FC236}">
                <a16:creationId xmlns:a16="http://schemas.microsoft.com/office/drawing/2014/main" id="{AB4E363E-69C0-D44F-DE2B-D43D936E24F0}"/>
              </a:ext>
            </a:extLst>
          </p:cNvPr>
          <p:cNvSpPr>
            <a:spLocks noChangeArrowheads="1"/>
          </p:cNvSpPr>
          <p:nvPr/>
        </p:nvSpPr>
        <p:spPr bwMode="auto">
          <a:xfrm rot="9720000">
            <a:off x="7645516" y="4243518"/>
            <a:ext cx="279962" cy="360008"/>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4" name="AutoShape 46">
            <a:extLst>
              <a:ext uri="{FF2B5EF4-FFF2-40B4-BE49-F238E27FC236}">
                <a16:creationId xmlns:a16="http://schemas.microsoft.com/office/drawing/2014/main" id="{201F2714-FAED-2BC3-B72C-022B50F54269}"/>
              </a:ext>
            </a:extLst>
          </p:cNvPr>
          <p:cNvSpPr>
            <a:spLocks noChangeArrowheads="1"/>
          </p:cNvSpPr>
          <p:nvPr/>
        </p:nvSpPr>
        <p:spPr bwMode="auto">
          <a:xfrm rot="12060000">
            <a:off x="6315698" y="3574539"/>
            <a:ext cx="279962" cy="361387"/>
          </a:xfrm>
          <a:prstGeom prst="downArrow">
            <a:avLst>
              <a:gd name="adj1" fmla="val 50000"/>
              <a:gd name="adj2" fmla="val 32871"/>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5" name="AutoShape 47">
            <a:extLst>
              <a:ext uri="{FF2B5EF4-FFF2-40B4-BE49-F238E27FC236}">
                <a16:creationId xmlns:a16="http://schemas.microsoft.com/office/drawing/2014/main" id="{A7124E8D-B8E1-8407-9B19-FD1CE6060567}"/>
              </a:ext>
            </a:extLst>
          </p:cNvPr>
          <p:cNvSpPr>
            <a:spLocks noChangeArrowheads="1"/>
          </p:cNvSpPr>
          <p:nvPr/>
        </p:nvSpPr>
        <p:spPr bwMode="auto">
          <a:xfrm rot="9180000">
            <a:off x="7893283" y="3767646"/>
            <a:ext cx="279962" cy="360007"/>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6" name="AutoShape 48">
            <a:extLst>
              <a:ext uri="{FF2B5EF4-FFF2-40B4-BE49-F238E27FC236}">
                <a16:creationId xmlns:a16="http://schemas.microsoft.com/office/drawing/2014/main" id="{A1F00D26-D7AF-FA2F-31D6-50073164EB77}"/>
              </a:ext>
            </a:extLst>
          </p:cNvPr>
          <p:cNvSpPr>
            <a:spLocks noChangeArrowheads="1"/>
          </p:cNvSpPr>
          <p:nvPr/>
        </p:nvSpPr>
        <p:spPr bwMode="auto">
          <a:xfrm rot="10200000">
            <a:off x="7273167" y="4192482"/>
            <a:ext cx="278562" cy="360007"/>
          </a:xfrm>
          <a:prstGeom prst="downArrow">
            <a:avLst>
              <a:gd name="adj1" fmla="val 50000"/>
              <a:gd name="adj2" fmla="val 32910"/>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7" name="AutoShape 49">
            <a:extLst>
              <a:ext uri="{FF2B5EF4-FFF2-40B4-BE49-F238E27FC236}">
                <a16:creationId xmlns:a16="http://schemas.microsoft.com/office/drawing/2014/main" id="{C47A60D8-28F1-6951-DD2E-C89F3703652F}"/>
              </a:ext>
            </a:extLst>
          </p:cNvPr>
          <p:cNvSpPr>
            <a:spLocks noChangeArrowheads="1"/>
          </p:cNvSpPr>
          <p:nvPr/>
        </p:nvSpPr>
        <p:spPr bwMode="auto">
          <a:xfrm rot="10920000">
            <a:off x="6899419" y="4243518"/>
            <a:ext cx="279962" cy="360008"/>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8" name="AutoShape 50">
            <a:extLst>
              <a:ext uri="{FF2B5EF4-FFF2-40B4-BE49-F238E27FC236}">
                <a16:creationId xmlns:a16="http://schemas.microsoft.com/office/drawing/2014/main" id="{1B4438BC-E976-2728-BA5A-0B73B624F6D7}"/>
              </a:ext>
            </a:extLst>
          </p:cNvPr>
          <p:cNvSpPr>
            <a:spLocks noChangeArrowheads="1"/>
          </p:cNvSpPr>
          <p:nvPr/>
        </p:nvSpPr>
        <p:spPr bwMode="auto">
          <a:xfrm rot="11340000">
            <a:off x="6667050" y="3471088"/>
            <a:ext cx="278561" cy="361387"/>
          </a:xfrm>
          <a:prstGeom prst="downArrow">
            <a:avLst>
              <a:gd name="adj1" fmla="val 50000"/>
              <a:gd name="adj2" fmla="val 33037"/>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59" name="AutoShape 51">
            <a:extLst>
              <a:ext uri="{FF2B5EF4-FFF2-40B4-BE49-F238E27FC236}">
                <a16:creationId xmlns:a16="http://schemas.microsoft.com/office/drawing/2014/main" id="{AD40BD4F-272C-DF3E-7C38-568A6D746AAD}"/>
              </a:ext>
            </a:extLst>
          </p:cNvPr>
          <p:cNvSpPr>
            <a:spLocks noChangeArrowheads="1"/>
          </p:cNvSpPr>
          <p:nvPr/>
        </p:nvSpPr>
        <p:spPr bwMode="auto">
          <a:xfrm rot="12360000">
            <a:off x="6059534" y="4192482"/>
            <a:ext cx="279962" cy="360007"/>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60" name="AutoShape 52">
            <a:extLst>
              <a:ext uri="{FF2B5EF4-FFF2-40B4-BE49-F238E27FC236}">
                <a16:creationId xmlns:a16="http://schemas.microsoft.com/office/drawing/2014/main" id="{65ED65D3-3D19-24CD-D804-DD810E24414A}"/>
              </a:ext>
            </a:extLst>
          </p:cNvPr>
          <p:cNvSpPr>
            <a:spLocks noChangeArrowheads="1"/>
          </p:cNvSpPr>
          <p:nvPr/>
        </p:nvSpPr>
        <p:spPr bwMode="auto">
          <a:xfrm rot="9180000">
            <a:off x="8113052" y="4295932"/>
            <a:ext cx="279962" cy="360008"/>
          </a:xfrm>
          <a:prstGeom prst="downArrow">
            <a:avLst>
              <a:gd name="adj1" fmla="val 50000"/>
              <a:gd name="adj2" fmla="val 32746"/>
            </a:avLst>
          </a:prstGeom>
          <a:solidFill>
            <a:schemeClr val="tx2"/>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61" name="Rectangle 53">
            <a:extLst>
              <a:ext uri="{FF2B5EF4-FFF2-40B4-BE49-F238E27FC236}">
                <a16:creationId xmlns:a16="http://schemas.microsoft.com/office/drawing/2014/main" id="{F3C9FD11-6ACC-3774-DB0F-B3EAF15D0744}"/>
              </a:ext>
            </a:extLst>
          </p:cNvPr>
          <p:cNvSpPr>
            <a:spLocks noChangeArrowheads="1"/>
          </p:cNvSpPr>
          <p:nvPr/>
        </p:nvSpPr>
        <p:spPr bwMode="auto">
          <a:xfrm>
            <a:off x="754417" y="5051810"/>
            <a:ext cx="7542564" cy="106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GB" altLang="en-US" b="1" dirty="0"/>
              <a:t>The Gold Star Club </a:t>
            </a:r>
            <a:br>
              <a:rPr lang="en-GB" altLang="en-US" b="1" dirty="0"/>
            </a:br>
            <a:r>
              <a:rPr lang="en-GB" altLang="en-US" b="1" dirty="0"/>
              <a:t>helps you get from </a:t>
            </a:r>
          </a:p>
          <a:p>
            <a:pPr algn="ctr">
              <a:spcBef>
                <a:spcPct val="50000"/>
              </a:spcBef>
            </a:pPr>
            <a:r>
              <a:rPr lang="en-GB" altLang="en-US" b="1" dirty="0"/>
              <a:t>The state on the left-----to here on the right? </a:t>
            </a:r>
          </a:p>
        </p:txBody>
      </p:sp>
      <p:sp>
        <p:nvSpPr>
          <p:cNvPr id="63" name="Rectangle 55">
            <a:extLst>
              <a:ext uri="{FF2B5EF4-FFF2-40B4-BE49-F238E27FC236}">
                <a16:creationId xmlns:a16="http://schemas.microsoft.com/office/drawing/2014/main" id="{CE1312A2-87DA-9046-73E2-88630EFD72A6}"/>
              </a:ext>
            </a:extLst>
          </p:cNvPr>
          <p:cNvSpPr>
            <a:spLocks noChangeArrowheads="1"/>
          </p:cNvSpPr>
          <p:nvPr/>
        </p:nvSpPr>
        <p:spPr bwMode="auto">
          <a:xfrm>
            <a:off x="5929352" y="1364351"/>
            <a:ext cx="2606196"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600" b="1" dirty="0"/>
              <a:t>Gold Star Performer</a:t>
            </a:r>
          </a:p>
        </p:txBody>
      </p:sp>
      <p:sp>
        <p:nvSpPr>
          <p:cNvPr id="64" name="AutoShape 56">
            <a:extLst>
              <a:ext uri="{FF2B5EF4-FFF2-40B4-BE49-F238E27FC236}">
                <a16:creationId xmlns:a16="http://schemas.microsoft.com/office/drawing/2014/main" id="{81C99B69-1721-9E7A-CCBB-87E43F7D04F3}"/>
              </a:ext>
            </a:extLst>
          </p:cNvPr>
          <p:cNvSpPr>
            <a:spLocks noChangeArrowheads="1"/>
          </p:cNvSpPr>
          <p:nvPr/>
        </p:nvSpPr>
        <p:spPr bwMode="auto">
          <a:xfrm rot="2381495">
            <a:off x="553741" y="3291330"/>
            <a:ext cx="3339064" cy="481679"/>
          </a:xfrm>
          <a:prstGeom prst="rightArrow">
            <a:avLst>
              <a:gd name="adj1" fmla="val 50000"/>
              <a:gd name="adj2" fmla="val 211077"/>
            </a:avLst>
          </a:prstGeom>
          <a:solidFill>
            <a:srgbClr val="FF0000"/>
          </a:solidFill>
          <a:ln w="28575">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dirty="0"/>
          </a:p>
        </p:txBody>
      </p:sp>
      <p:sp>
        <p:nvSpPr>
          <p:cNvPr id="65" name="AutoShape 57">
            <a:extLst>
              <a:ext uri="{FF2B5EF4-FFF2-40B4-BE49-F238E27FC236}">
                <a16:creationId xmlns:a16="http://schemas.microsoft.com/office/drawing/2014/main" id="{EA14E8CE-60DF-9E8B-B28B-075B5DC408D2}"/>
              </a:ext>
            </a:extLst>
          </p:cNvPr>
          <p:cNvSpPr>
            <a:spLocks noChangeArrowheads="1"/>
          </p:cNvSpPr>
          <p:nvPr/>
        </p:nvSpPr>
        <p:spPr bwMode="auto">
          <a:xfrm rot="16200000">
            <a:off x="5578702" y="3126413"/>
            <a:ext cx="3278839" cy="595913"/>
          </a:xfrm>
          <a:prstGeom prst="rightArrow">
            <a:avLst>
              <a:gd name="adj1" fmla="val 50000"/>
              <a:gd name="adj2" fmla="val 227327"/>
            </a:avLst>
          </a:prstGeom>
          <a:solidFill>
            <a:srgbClr val="FF0000"/>
          </a:solidFill>
          <a:ln w="28575">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a:p>
        </p:txBody>
      </p:sp>
      <p:sp>
        <p:nvSpPr>
          <p:cNvPr id="66" name="Text Box 58">
            <a:extLst>
              <a:ext uri="{FF2B5EF4-FFF2-40B4-BE49-F238E27FC236}">
                <a16:creationId xmlns:a16="http://schemas.microsoft.com/office/drawing/2014/main" id="{3326159C-8D82-263B-8764-41A1973B9417}"/>
              </a:ext>
            </a:extLst>
          </p:cNvPr>
          <p:cNvSpPr txBox="1">
            <a:spLocks noChangeArrowheads="1"/>
          </p:cNvSpPr>
          <p:nvPr/>
        </p:nvSpPr>
        <p:spPr bwMode="auto">
          <a:xfrm>
            <a:off x="1016808" y="1295350"/>
            <a:ext cx="1884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400" b="1" dirty="0"/>
              <a:t>Maybe nobody is right over here!</a:t>
            </a:r>
          </a:p>
        </p:txBody>
      </p:sp>
      <p:sp>
        <p:nvSpPr>
          <p:cNvPr id="67" name="Text Box 59">
            <a:extLst>
              <a:ext uri="{FF2B5EF4-FFF2-40B4-BE49-F238E27FC236}">
                <a16:creationId xmlns:a16="http://schemas.microsoft.com/office/drawing/2014/main" id="{D388A893-AECA-9A3A-5724-48641EA78C7A}"/>
              </a:ext>
            </a:extLst>
          </p:cNvPr>
          <p:cNvSpPr txBox="1">
            <a:spLocks noChangeArrowheads="1"/>
          </p:cNvSpPr>
          <p:nvPr/>
        </p:nvSpPr>
        <p:spPr bwMode="auto">
          <a:xfrm>
            <a:off x="7200381" y="2067586"/>
            <a:ext cx="1703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200" b="1" dirty="0"/>
              <a:t>Maybe nobody is right over here either</a:t>
            </a:r>
          </a:p>
        </p:txBody>
      </p:sp>
      <p:sp>
        <p:nvSpPr>
          <p:cNvPr id="2" name="AutoShape 2" descr="40%">
            <a:extLst>
              <a:ext uri="{FF2B5EF4-FFF2-40B4-BE49-F238E27FC236}">
                <a16:creationId xmlns:a16="http://schemas.microsoft.com/office/drawing/2014/main" id="{6D0BFE71-EF31-D92A-5039-926D580CF40A}"/>
              </a:ext>
            </a:extLst>
          </p:cNvPr>
          <p:cNvSpPr>
            <a:spLocks noChangeArrowheads="1"/>
          </p:cNvSpPr>
          <p:nvPr/>
        </p:nvSpPr>
        <p:spPr bwMode="auto">
          <a:xfrm>
            <a:off x="4667204" y="2064501"/>
            <a:ext cx="1033068" cy="1226584"/>
          </a:xfrm>
          <a:prstGeom prst="triangle">
            <a:avLst>
              <a:gd name="adj" fmla="val 49907"/>
            </a:avLst>
          </a:prstGeom>
          <a:blipFill dpi="0" rotWithShape="0">
            <a:blip r:embed="rId3"/>
            <a:srcRect/>
            <a:tile tx="0" ty="0" sx="100000" sy="100000" flip="none" algn="tl"/>
          </a:blip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dirty="0"/>
          </a:p>
        </p:txBody>
      </p:sp>
      <p:sp>
        <p:nvSpPr>
          <p:cNvPr id="6" name="AutoShape 2" descr="40%">
            <a:extLst>
              <a:ext uri="{FF2B5EF4-FFF2-40B4-BE49-F238E27FC236}">
                <a16:creationId xmlns:a16="http://schemas.microsoft.com/office/drawing/2014/main" id="{40D94BE5-A1F7-A371-88FD-D2F9B2B9A464}"/>
              </a:ext>
            </a:extLst>
          </p:cNvPr>
          <p:cNvSpPr>
            <a:spLocks noChangeArrowheads="1"/>
          </p:cNvSpPr>
          <p:nvPr/>
        </p:nvSpPr>
        <p:spPr bwMode="auto">
          <a:xfrm>
            <a:off x="3444600" y="2495028"/>
            <a:ext cx="1033068" cy="1226584"/>
          </a:xfrm>
          <a:prstGeom prst="triangle">
            <a:avLst>
              <a:gd name="adj" fmla="val 49907"/>
            </a:avLst>
          </a:prstGeom>
          <a:blipFill dpi="0" rotWithShape="0">
            <a:blip r:embed="rId3"/>
            <a:srcRect/>
            <a:tile tx="0" ty="0" sx="100000" sy="100000" flip="none" algn="tl"/>
          </a:blip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dirty="0"/>
          </a:p>
        </p:txBody>
      </p:sp>
      <p:sp>
        <p:nvSpPr>
          <p:cNvPr id="68" name="Text Box 58">
            <a:extLst>
              <a:ext uri="{FF2B5EF4-FFF2-40B4-BE49-F238E27FC236}">
                <a16:creationId xmlns:a16="http://schemas.microsoft.com/office/drawing/2014/main" id="{D99C6605-8060-0781-E05E-636B2850AD57}"/>
              </a:ext>
            </a:extLst>
          </p:cNvPr>
          <p:cNvSpPr txBox="1">
            <a:spLocks noChangeArrowheads="1"/>
          </p:cNvSpPr>
          <p:nvPr/>
        </p:nvSpPr>
        <p:spPr bwMode="auto">
          <a:xfrm>
            <a:off x="4198908" y="1420608"/>
            <a:ext cx="1884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400" b="1" dirty="0"/>
              <a:t>Maybe you are here?</a:t>
            </a:r>
          </a:p>
        </p:txBody>
      </p:sp>
      <p:sp>
        <p:nvSpPr>
          <p:cNvPr id="69" name="Text Box 58">
            <a:extLst>
              <a:ext uri="{FF2B5EF4-FFF2-40B4-BE49-F238E27FC236}">
                <a16:creationId xmlns:a16="http://schemas.microsoft.com/office/drawing/2014/main" id="{427B4E30-7556-2BB7-39AD-CEF1830E8224}"/>
              </a:ext>
            </a:extLst>
          </p:cNvPr>
          <p:cNvSpPr txBox="1">
            <a:spLocks noChangeArrowheads="1"/>
          </p:cNvSpPr>
          <p:nvPr/>
        </p:nvSpPr>
        <p:spPr bwMode="auto">
          <a:xfrm>
            <a:off x="2835117" y="1832015"/>
            <a:ext cx="1884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400" b="1" dirty="0"/>
              <a:t>Maybe your competitor is here?</a:t>
            </a:r>
          </a:p>
        </p:txBody>
      </p:sp>
      <p:sp>
        <p:nvSpPr>
          <p:cNvPr id="70" name="AutoShape 56">
            <a:extLst>
              <a:ext uri="{FF2B5EF4-FFF2-40B4-BE49-F238E27FC236}">
                <a16:creationId xmlns:a16="http://schemas.microsoft.com/office/drawing/2014/main" id="{A930D80B-CA1A-CA2F-67FF-23257C19C099}"/>
              </a:ext>
            </a:extLst>
          </p:cNvPr>
          <p:cNvSpPr>
            <a:spLocks noChangeArrowheads="1"/>
          </p:cNvSpPr>
          <p:nvPr/>
        </p:nvSpPr>
        <p:spPr bwMode="auto">
          <a:xfrm>
            <a:off x="3739047" y="3870360"/>
            <a:ext cx="651852" cy="207459"/>
          </a:xfrm>
          <a:prstGeom prst="rightArrow">
            <a:avLst>
              <a:gd name="adj1" fmla="val 50000"/>
              <a:gd name="adj2" fmla="val 211077"/>
            </a:avLst>
          </a:prstGeom>
          <a:solidFill>
            <a:srgbClr val="FF0000"/>
          </a:solidFill>
          <a:ln w="28575">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dirty="0"/>
          </a:p>
        </p:txBody>
      </p:sp>
      <p:sp>
        <p:nvSpPr>
          <p:cNvPr id="72" name="AutoShape 56">
            <a:extLst>
              <a:ext uri="{FF2B5EF4-FFF2-40B4-BE49-F238E27FC236}">
                <a16:creationId xmlns:a16="http://schemas.microsoft.com/office/drawing/2014/main" id="{B99F6F3D-27A7-6ECB-673D-6935C3AC4472}"/>
              </a:ext>
            </a:extLst>
          </p:cNvPr>
          <p:cNvSpPr>
            <a:spLocks noChangeArrowheads="1"/>
          </p:cNvSpPr>
          <p:nvPr/>
        </p:nvSpPr>
        <p:spPr bwMode="auto">
          <a:xfrm>
            <a:off x="4901488" y="3449808"/>
            <a:ext cx="651852" cy="207459"/>
          </a:xfrm>
          <a:prstGeom prst="rightArrow">
            <a:avLst>
              <a:gd name="adj1" fmla="val 50000"/>
              <a:gd name="adj2" fmla="val 211077"/>
            </a:avLst>
          </a:prstGeom>
          <a:solidFill>
            <a:srgbClr val="FF0000"/>
          </a:solidFill>
          <a:ln w="28575">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dirty="0"/>
          </a:p>
        </p:txBody>
      </p:sp>
      <p:sp>
        <p:nvSpPr>
          <p:cNvPr id="73" name="Text Box 58">
            <a:extLst>
              <a:ext uri="{FF2B5EF4-FFF2-40B4-BE49-F238E27FC236}">
                <a16:creationId xmlns:a16="http://schemas.microsoft.com/office/drawing/2014/main" id="{CDDA2C38-3C07-D89F-A425-F61AB54BBE8B}"/>
              </a:ext>
            </a:extLst>
          </p:cNvPr>
          <p:cNvSpPr txBox="1">
            <a:spLocks noChangeArrowheads="1"/>
          </p:cNvSpPr>
          <p:nvPr/>
        </p:nvSpPr>
        <p:spPr bwMode="auto">
          <a:xfrm>
            <a:off x="3739047" y="4114753"/>
            <a:ext cx="1884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400" b="1" dirty="0"/>
              <a:t>Both improving!</a:t>
            </a:r>
          </a:p>
        </p:txBody>
      </p:sp>
    </p:spTree>
    <p:extLst>
      <p:ext uri="{BB962C8B-B14F-4D97-AF65-F5344CB8AC3E}">
        <p14:creationId xmlns:p14="http://schemas.microsoft.com/office/powerpoint/2010/main" val="42441210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0E1CC-3620-14E5-BD08-BFA622F43219}"/>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843BC22-5E4B-7941-88CA-A3FC41ADADCA}"/>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5CED48-74B3-177D-F766-3475B805D844}"/>
              </a:ext>
            </a:extLst>
          </p:cNvPr>
          <p:cNvSpPr txBox="1"/>
          <p:nvPr/>
        </p:nvSpPr>
        <p:spPr>
          <a:xfrm>
            <a:off x="8316416" y="6309320"/>
            <a:ext cx="683568" cy="307777"/>
          </a:xfrm>
          <a:prstGeom prst="rect">
            <a:avLst/>
          </a:prstGeom>
          <a:noFill/>
        </p:spPr>
        <p:txBody>
          <a:bodyPr wrap="square" rtlCol="0">
            <a:spAutoFit/>
          </a:bodyPr>
          <a:lstStyle/>
          <a:p>
            <a:r>
              <a:rPr lang="en-GB" sz="1400" dirty="0"/>
              <a:t>1/29</a:t>
            </a:r>
          </a:p>
        </p:txBody>
      </p:sp>
      <p:sp>
        <p:nvSpPr>
          <p:cNvPr id="3" name="Rectangle 2">
            <a:extLst>
              <a:ext uri="{FF2B5EF4-FFF2-40B4-BE49-F238E27FC236}">
                <a16:creationId xmlns:a16="http://schemas.microsoft.com/office/drawing/2014/main" id="{FA89FB9B-706B-61BD-BD5F-A7F70B200AA3}"/>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7" name="TextBox 3">
            <a:extLst>
              <a:ext uri="{FF2B5EF4-FFF2-40B4-BE49-F238E27FC236}">
                <a16:creationId xmlns:a16="http://schemas.microsoft.com/office/drawing/2014/main" id="{914A400B-8F05-90F8-DDB5-DA01B29F48D1}"/>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
        <p:nvSpPr>
          <p:cNvPr id="2" name="AutoShape 2" descr="40%">
            <a:extLst>
              <a:ext uri="{FF2B5EF4-FFF2-40B4-BE49-F238E27FC236}">
                <a16:creationId xmlns:a16="http://schemas.microsoft.com/office/drawing/2014/main" id="{968ABF2B-6043-3A79-9646-B2CA467F411D}"/>
              </a:ext>
            </a:extLst>
          </p:cNvPr>
          <p:cNvSpPr>
            <a:spLocks noChangeArrowheads="1"/>
          </p:cNvSpPr>
          <p:nvPr/>
        </p:nvSpPr>
        <p:spPr bwMode="auto">
          <a:xfrm>
            <a:off x="4667204" y="2064501"/>
            <a:ext cx="1033068" cy="1226584"/>
          </a:xfrm>
          <a:prstGeom prst="triangle">
            <a:avLst>
              <a:gd name="adj" fmla="val 49907"/>
            </a:avLst>
          </a:prstGeom>
          <a:blipFill dpi="0" rotWithShape="0">
            <a:blip r:embed="rId3"/>
            <a:srcRect/>
            <a:tile tx="0" ty="0" sx="100000" sy="100000" flip="none" algn="tl"/>
          </a:blip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dirty="0"/>
          </a:p>
        </p:txBody>
      </p:sp>
      <p:sp>
        <p:nvSpPr>
          <p:cNvPr id="6" name="AutoShape 2" descr="40%">
            <a:extLst>
              <a:ext uri="{FF2B5EF4-FFF2-40B4-BE49-F238E27FC236}">
                <a16:creationId xmlns:a16="http://schemas.microsoft.com/office/drawing/2014/main" id="{E2EFA208-044D-0B66-BCDD-BEAA59A70214}"/>
              </a:ext>
            </a:extLst>
          </p:cNvPr>
          <p:cNvSpPr>
            <a:spLocks noChangeArrowheads="1"/>
          </p:cNvSpPr>
          <p:nvPr/>
        </p:nvSpPr>
        <p:spPr bwMode="auto">
          <a:xfrm>
            <a:off x="3444600" y="2495028"/>
            <a:ext cx="1033068" cy="1226584"/>
          </a:xfrm>
          <a:prstGeom prst="triangle">
            <a:avLst>
              <a:gd name="adj" fmla="val 49907"/>
            </a:avLst>
          </a:prstGeom>
          <a:blipFill dpi="0" rotWithShape="0">
            <a:blip r:embed="rId3"/>
            <a:srcRect/>
            <a:tile tx="0" ty="0" sx="100000" sy="100000" flip="none" algn="tl"/>
          </a:blip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dirty="0"/>
          </a:p>
        </p:txBody>
      </p:sp>
      <p:sp>
        <p:nvSpPr>
          <p:cNvPr id="68" name="Text Box 58">
            <a:extLst>
              <a:ext uri="{FF2B5EF4-FFF2-40B4-BE49-F238E27FC236}">
                <a16:creationId xmlns:a16="http://schemas.microsoft.com/office/drawing/2014/main" id="{49AF4CA8-FF08-7174-66CC-2D07731CEAA0}"/>
              </a:ext>
            </a:extLst>
          </p:cNvPr>
          <p:cNvSpPr txBox="1">
            <a:spLocks noChangeArrowheads="1"/>
          </p:cNvSpPr>
          <p:nvPr/>
        </p:nvSpPr>
        <p:spPr bwMode="auto">
          <a:xfrm>
            <a:off x="4198908" y="1420608"/>
            <a:ext cx="1884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400" b="1" dirty="0"/>
              <a:t>Maybe you are here?</a:t>
            </a:r>
          </a:p>
        </p:txBody>
      </p:sp>
      <p:sp>
        <p:nvSpPr>
          <p:cNvPr id="69" name="Text Box 58">
            <a:extLst>
              <a:ext uri="{FF2B5EF4-FFF2-40B4-BE49-F238E27FC236}">
                <a16:creationId xmlns:a16="http://schemas.microsoft.com/office/drawing/2014/main" id="{378E0A7C-7767-7A8C-38E4-2C257FD20758}"/>
              </a:ext>
            </a:extLst>
          </p:cNvPr>
          <p:cNvSpPr txBox="1">
            <a:spLocks noChangeArrowheads="1"/>
          </p:cNvSpPr>
          <p:nvPr/>
        </p:nvSpPr>
        <p:spPr bwMode="auto">
          <a:xfrm>
            <a:off x="2835117" y="1832015"/>
            <a:ext cx="18846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400" b="1" dirty="0"/>
              <a:t>Maybe your competitor is here?</a:t>
            </a:r>
          </a:p>
        </p:txBody>
      </p:sp>
      <p:sp>
        <p:nvSpPr>
          <p:cNvPr id="70" name="AutoShape 56">
            <a:extLst>
              <a:ext uri="{FF2B5EF4-FFF2-40B4-BE49-F238E27FC236}">
                <a16:creationId xmlns:a16="http://schemas.microsoft.com/office/drawing/2014/main" id="{8C6931C6-7A61-0F58-58DE-BF9220BA752F}"/>
              </a:ext>
            </a:extLst>
          </p:cNvPr>
          <p:cNvSpPr>
            <a:spLocks noChangeArrowheads="1"/>
          </p:cNvSpPr>
          <p:nvPr/>
        </p:nvSpPr>
        <p:spPr bwMode="auto">
          <a:xfrm>
            <a:off x="3739047" y="3870360"/>
            <a:ext cx="651852" cy="207459"/>
          </a:xfrm>
          <a:prstGeom prst="rightArrow">
            <a:avLst>
              <a:gd name="adj1" fmla="val 50000"/>
              <a:gd name="adj2" fmla="val 211077"/>
            </a:avLst>
          </a:prstGeom>
          <a:solidFill>
            <a:srgbClr val="FF0000"/>
          </a:solidFill>
          <a:ln w="28575">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dirty="0"/>
          </a:p>
        </p:txBody>
      </p:sp>
      <p:sp>
        <p:nvSpPr>
          <p:cNvPr id="72" name="AutoShape 56">
            <a:extLst>
              <a:ext uri="{FF2B5EF4-FFF2-40B4-BE49-F238E27FC236}">
                <a16:creationId xmlns:a16="http://schemas.microsoft.com/office/drawing/2014/main" id="{62406511-3C25-82F9-B40F-2114D3C11825}"/>
              </a:ext>
            </a:extLst>
          </p:cNvPr>
          <p:cNvSpPr>
            <a:spLocks noChangeArrowheads="1"/>
          </p:cNvSpPr>
          <p:nvPr/>
        </p:nvSpPr>
        <p:spPr bwMode="auto">
          <a:xfrm>
            <a:off x="4901488" y="3449808"/>
            <a:ext cx="651852" cy="207459"/>
          </a:xfrm>
          <a:prstGeom prst="rightArrow">
            <a:avLst>
              <a:gd name="adj1" fmla="val 50000"/>
              <a:gd name="adj2" fmla="val 211077"/>
            </a:avLst>
          </a:prstGeom>
          <a:solidFill>
            <a:srgbClr val="FF0000"/>
          </a:solidFill>
          <a:ln w="28575">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900" dirty="0"/>
          </a:p>
        </p:txBody>
      </p:sp>
      <p:sp>
        <p:nvSpPr>
          <p:cNvPr id="73" name="Text Box 58">
            <a:extLst>
              <a:ext uri="{FF2B5EF4-FFF2-40B4-BE49-F238E27FC236}">
                <a16:creationId xmlns:a16="http://schemas.microsoft.com/office/drawing/2014/main" id="{697F4A71-AE2A-CE62-637D-31644E1557E0}"/>
              </a:ext>
            </a:extLst>
          </p:cNvPr>
          <p:cNvSpPr txBox="1">
            <a:spLocks noChangeArrowheads="1"/>
          </p:cNvSpPr>
          <p:nvPr/>
        </p:nvSpPr>
        <p:spPr bwMode="auto">
          <a:xfrm>
            <a:off x="3739047" y="4114753"/>
            <a:ext cx="1884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400" b="1" dirty="0"/>
              <a:t>Both improving!</a:t>
            </a:r>
          </a:p>
        </p:txBody>
      </p:sp>
      <p:sp>
        <p:nvSpPr>
          <p:cNvPr id="4" name="Text Box 58">
            <a:extLst>
              <a:ext uri="{FF2B5EF4-FFF2-40B4-BE49-F238E27FC236}">
                <a16:creationId xmlns:a16="http://schemas.microsoft.com/office/drawing/2014/main" id="{3996C271-255B-C571-4B31-6FFCBBACE89E}"/>
              </a:ext>
            </a:extLst>
          </p:cNvPr>
          <p:cNvSpPr txBox="1">
            <a:spLocks noChangeArrowheads="1"/>
          </p:cNvSpPr>
          <p:nvPr/>
        </p:nvSpPr>
        <p:spPr bwMode="auto">
          <a:xfrm>
            <a:off x="2051720" y="4593099"/>
            <a:ext cx="547260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GB" altLang="en-US" sz="1600" b="1" dirty="0"/>
              <a:t>So, you are both improving and right now you seem to be ahead!</a:t>
            </a:r>
          </a:p>
          <a:p>
            <a:pPr algn="ctr" eaLnBrk="1" hangingPunct="1">
              <a:spcBef>
                <a:spcPct val="50000"/>
              </a:spcBef>
            </a:pPr>
            <a:r>
              <a:rPr lang="en-GB" altLang="en-US" sz="1400" b="1" dirty="0"/>
              <a:t>Looks good BUT!!</a:t>
            </a:r>
          </a:p>
          <a:p>
            <a:pPr algn="ctr" eaLnBrk="1" hangingPunct="1">
              <a:spcBef>
                <a:spcPct val="50000"/>
              </a:spcBef>
            </a:pPr>
            <a:r>
              <a:rPr lang="en-GB" altLang="en-US" sz="1400" b="1" dirty="0"/>
              <a:t>It is the rate of improvement that counts. Check the next slide</a:t>
            </a:r>
          </a:p>
        </p:txBody>
      </p:sp>
    </p:spTree>
    <p:extLst>
      <p:ext uri="{BB962C8B-B14F-4D97-AF65-F5344CB8AC3E}">
        <p14:creationId xmlns:p14="http://schemas.microsoft.com/office/powerpoint/2010/main" val="4918124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192BB-D065-02B2-4581-BA3437CAD4EF}"/>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5B9AAB1-806A-3316-287F-B0D9E070E29C}"/>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180B37-9CFF-7F69-3E06-C738CF7B95CA}"/>
              </a:ext>
            </a:extLst>
          </p:cNvPr>
          <p:cNvSpPr txBox="1"/>
          <p:nvPr/>
        </p:nvSpPr>
        <p:spPr>
          <a:xfrm>
            <a:off x="8316416" y="6309320"/>
            <a:ext cx="683568" cy="307777"/>
          </a:xfrm>
          <a:prstGeom prst="rect">
            <a:avLst/>
          </a:prstGeom>
          <a:noFill/>
        </p:spPr>
        <p:txBody>
          <a:bodyPr wrap="square" rtlCol="0">
            <a:spAutoFit/>
          </a:bodyPr>
          <a:lstStyle/>
          <a:p>
            <a:r>
              <a:rPr lang="en-GB" sz="1400" dirty="0"/>
              <a:t>1/29</a:t>
            </a:r>
          </a:p>
        </p:txBody>
      </p:sp>
      <p:sp>
        <p:nvSpPr>
          <p:cNvPr id="3" name="Rectangle 2">
            <a:extLst>
              <a:ext uri="{FF2B5EF4-FFF2-40B4-BE49-F238E27FC236}">
                <a16:creationId xmlns:a16="http://schemas.microsoft.com/office/drawing/2014/main" id="{62E40689-DFB1-DACB-3C37-E8E090ECB1E3}"/>
              </a:ext>
            </a:extLst>
          </p:cNvPr>
          <p:cNvSpPr/>
          <p:nvPr/>
        </p:nvSpPr>
        <p:spPr>
          <a:xfrm>
            <a:off x="4739127" y="6237312"/>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7" name="TextBox 3">
            <a:extLst>
              <a:ext uri="{FF2B5EF4-FFF2-40B4-BE49-F238E27FC236}">
                <a16:creationId xmlns:a16="http://schemas.microsoft.com/office/drawing/2014/main" id="{AE69DC23-1BE6-F66C-6E05-A0E00E971944}"/>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grpSp>
        <p:nvGrpSpPr>
          <p:cNvPr id="32" name="Group 31">
            <a:extLst>
              <a:ext uri="{FF2B5EF4-FFF2-40B4-BE49-F238E27FC236}">
                <a16:creationId xmlns:a16="http://schemas.microsoft.com/office/drawing/2014/main" id="{1F001613-0436-8723-79C8-598D30D9933B}"/>
              </a:ext>
            </a:extLst>
          </p:cNvPr>
          <p:cNvGrpSpPr/>
          <p:nvPr/>
        </p:nvGrpSpPr>
        <p:grpSpPr>
          <a:xfrm>
            <a:off x="4416765" y="1412776"/>
            <a:ext cx="4181279" cy="2884894"/>
            <a:chOff x="1067008" y="1408201"/>
            <a:chExt cx="5598284" cy="3589279"/>
          </a:xfrm>
        </p:grpSpPr>
        <p:cxnSp>
          <p:nvCxnSpPr>
            <p:cNvPr id="8" name="Straight Connector 7">
              <a:extLst>
                <a:ext uri="{FF2B5EF4-FFF2-40B4-BE49-F238E27FC236}">
                  <a16:creationId xmlns:a16="http://schemas.microsoft.com/office/drawing/2014/main" id="{7301EB33-13A4-8BD8-981B-BADE3155138F}"/>
                </a:ext>
              </a:extLst>
            </p:cNvPr>
            <p:cNvCxnSpPr/>
            <p:nvPr/>
          </p:nvCxnSpPr>
          <p:spPr>
            <a:xfrm>
              <a:off x="1979712" y="1700808"/>
              <a:ext cx="0" cy="2880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D190915-15BB-0239-CD65-7DF3B4456B6E}"/>
                </a:ext>
              </a:extLst>
            </p:cNvPr>
            <p:cNvCxnSpPr>
              <a:cxnSpLocks/>
            </p:cNvCxnSpPr>
            <p:nvPr/>
          </p:nvCxnSpPr>
          <p:spPr>
            <a:xfrm flipV="1">
              <a:off x="1979713" y="4496959"/>
              <a:ext cx="4428687" cy="841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832BE5-6978-C853-D104-C15772AC3FDB}"/>
                </a:ext>
              </a:extLst>
            </p:cNvPr>
            <p:cNvCxnSpPr>
              <a:cxnSpLocks/>
            </p:cNvCxnSpPr>
            <p:nvPr/>
          </p:nvCxnSpPr>
          <p:spPr>
            <a:xfrm flipV="1">
              <a:off x="1979711" y="2132856"/>
              <a:ext cx="4176464" cy="1269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325874F-3353-89EF-596F-C7A96DD1BF13}"/>
                </a:ext>
              </a:extLst>
            </p:cNvPr>
            <p:cNvCxnSpPr>
              <a:cxnSpLocks/>
            </p:cNvCxnSpPr>
            <p:nvPr/>
          </p:nvCxnSpPr>
          <p:spPr>
            <a:xfrm flipV="1">
              <a:off x="1979711" y="1408201"/>
              <a:ext cx="3888433" cy="278999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D455885-F532-A564-DDC7-312B90F49A23}"/>
                </a:ext>
              </a:extLst>
            </p:cNvPr>
            <p:cNvSpPr txBox="1"/>
            <p:nvPr/>
          </p:nvSpPr>
          <p:spPr>
            <a:xfrm rot="20639319">
              <a:off x="2333648" y="2681870"/>
              <a:ext cx="1440155" cy="369332"/>
            </a:xfrm>
            <a:prstGeom prst="rect">
              <a:avLst/>
            </a:prstGeom>
            <a:noFill/>
          </p:spPr>
          <p:txBody>
            <a:bodyPr wrap="square" rtlCol="0">
              <a:spAutoFit/>
            </a:bodyPr>
            <a:lstStyle/>
            <a:p>
              <a:r>
                <a:rPr lang="en-GB" dirty="0"/>
                <a:t>You</a:t>
              </a:r>
            </a:p>
          </p:txBody>
        </p:sp>
        <p:sp>
          <p:nvSpPr>
            <p:cNvPr id="21" name="TextBox 20">
              <a:extLst>
                <a:ext uri="{FF2B5EF4-FFF2-40B4-BE49-F238E27FC236}">
                  <a16:creationId xmlns:a16="http://schemas.microsoft.com/office/drawing/2014/main" id="{4CE51C5C-B433-5088-BB4B-E5A46E866F1E}"/>
                </a:ext>
              </a:extLst>
            </p:cNvPr>
            <p:cNvSpPr txBox="1"/>
            <p:nvPr/>
          </p:nvSpPr>
          <p:spPr>
            <a:xfrm rot="19452512">
              <a:off x="2144469" y="3460553"/>
              <a:ext cx="1966562" cy="369332"/>
            </a:xfrm>
            <a:prstGeom prst="rect">
              <a:avLst/>
            </a:prstGeom>
            <a:noFill/>
          </p:spPr>
          <p:txBody>
            <a:bodyPr wrap="square" rtlCol="0">
              <a:spAutoFit/>
            </a:bodyPr>
            <a:lstStyle/>
            <a:p>
              <a:r>
                <a:rPr lang="en-GB" dirty="0"/>
                <a:t>Your Competitor</a:t>
              </a:r>
            </a:p>
          </p:txBody>
        </p:sp>
        <p:sp>
          <p:nvSpPr>
            <p:cNvPr id="22" name="TextBox 21">
              <a:extLst>
                <a:ext uri="{FF2B5EF4-FFF2-40B4-BE49-F238E27FC236}">
                  <a16:creationId xmlns:a16="http://schemas.microsoft.com/office/drawing/2014/main" id="{89C7C261-DA6B-7523-E567-65C9125621E9}"/>
                </a:ext>
              </a:extLst>
            </p:cNvPr>
            <p:cNvSpPr txBox="1"/>
            <p:nvPr/>
          </p:nvSpPr>
          <p:spPr>
            <a:xfrm>
              <a:off x="4764005" y="3972385"/>
              <a:ext cx="1901287" cy="369332"/>
            </a:xfrm>
            <a:prstGeom prst="rect">
              <a:avLst/>
            </a:prstGeom>
            <a:noFill/>
          </p:spPr>
          <p:txBody>
            <a:bodyPr wrap="square" rtlCol="0">
              <a:spAutoFit/>
            </a:bodyPr>
            <a:lstStyle/>
            <a:p>
              <a:r>
                <a:rPr lang="en-GB" dirty="0"/>
                <a:t>Break even!</a:t>
              </a:r>
            </a:p>
          </p:txBody>
        </p:sp>
        <p:cxnSp>
          <p:nvCxnSpPr>
            <p:cNvPr id="24" name="Straight Arrow Connector 23">
              <a:extLst>
                <a:ext uri="{FF2B5EF4-FFF2-40B4-BE49-F238E27FC236}">
                  <a16:creationId xmlns:a16="http://schemas.microsoft.com/office/drawing/2014/main" id="{FB50B752-6172-099E-4D4B-C0020F8DCB19}"/>
                </a:ext>
              </a:extLst>
            </p:cNvPr>
            <p:cNvCxnSpPr>
              <a:cxnSpLocks/>
            </p:cNvCxnSpPr>
            <p:nvPr/>
          </p:nvCxnSpPr>
          <p:spPr>
            <a:xfrm flipH="1" flipV="1">
              <a:off x="4033339" y="2920368"/>
              <a:ext cx="714390" cy="1269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4D7A7C7-9CE7-EAAC-048E-09CE6BEF4657}"/>
                </a:ext>
              </a:extLst>
            </p:cNvPr>
            <p:cNvSpPr txBox="1"/>
            <p:nvPr/>
          </p:nvSpPr>
          <p:spPr>
            <a:xfrm rot="16200000">
              <a:off x="447095" y="2528369"/>
              <a:ext cx="2105194" cy="865368"/>
            </a:xfrm>
            <a:prstGeom prst="rect">
              <a:avLst/>
            </a:prstGeom>
            <a:noFill/>
          </p:spPr>
          <p:txBody>
            <a:bodyPr wrap="square" rtlCol="0">
              <a:spAutoFit/>
            </a:bodyPr>
            <a:lstStyle/>
            <a:p>
              <a:r>
                <a:rPr lang="en-GB" dirty="0"/>
                <a:t>Business Performance</a:t>
              </a:r>
            </a:p>
          </p:txBody>
        </p:sp>
        <p:sp>
          <p:nvSpPr>
            <p:cNvPr id="31" name="TextBox 30">
              <a:extLst>
                <a:ext uri="{FF2B5EF4-FFF2-40B4-BE49-F238E27FC236}">
                  <a16:creationId xmlns:a16="http://schemas.microsoft.com/office/drawing/2014/main" id="{C4AB3589-7285-F47A-00FF-1B0EC5C0457D}"/>
                </a:ext>
              </a:extLst>
            </p:cNvPr>
            <p:cNvSpPr txBox="1"/>
            <p:nvPr/>
          </p:nvSpPr>
          <p:spPr>
            <a:xfrm>
              <a:off x="3783820" y="4628148"/>
              <a:ext cx="1493071" cy="369332"/>
            </a:xfrm>
            <a:prstGeom prst="rect">
              <a:avLst/>
            </a:prstGeom>
            <a:noFill/>
          </p:spPr>
          <p:txBody>
            <a:bodyPr wrap="square" rtlCol="0">
              <a:spAutoFit/>
            </a:bodyPr>
            <a:lstStyle/>
            <a:p>
              <a:r>
                <a:rPr lang="en-GB" dirty="0"/>
                <a:t>Time</a:t>
              </a:r>
            </a:p>
          </p:txBody>
        </p:sp>
      </p:grpSp>
      <p:sp>
        <p:nvSpPr>
          <p:cNvPr id="33" name="TextBox 32">
            <a:extLst>
              <a:ext uri="{FF2B5EF4-FFF2-40B4-BE49-F238E27FC236}">
                <a16:creationId xmlns:a16="http://schemas.microsoft.com/office/drawing/2014/main" id="{4CDF152F-A66D-7507-5D94-511672C6756A}"/>
              </a:ext>
            </a:extLst>
          </p:cNvPr>
          <p:cNvSpPr txBox="1"/>
          <p:nvPr/>
        </p:nvSpPr>
        <p:spPr>
          <a:xfrm>
            <a:off x="323527" y="1268760"/>
            <a:ext cx="4179543" cy="4801314"/>
          </a:xfrm>
          <a:prstGeom prst="rect">
            <a:avLst/>
          </a:prstGeom>
          <a:noFill/>
        </p:spPr>
        <p:txBody>
          <a:bodyPr wrap="square" rtlCol="0">
            <a:spAutoFit/>
          </a:bodyPr>
          <a:lstStyle/>
          <a:p>
            <a:r>
              <a:rPr lang="en-GB" dirty="0"/>
              <a:t>So, if you are lucky, maybe you are ahead right now? No room for complacency. Supposing that your competitor has you in his/her sights? </a:t>
            </a:r>
          </a:p>
          <a:p>
            <a:r>
              <a:rPr lang="en-GB" dirty="0"/>
              <a:t>They go up a steeper slope than you. So the gap narrows until it closes! </a:t>
            </a:r>
          </a:p>
          <a:p>
            <a:endParaRPr lang="en-GB" dirty="0"/>
          </a:p>
          <a:p>
            <a:r>
              <a:rPr lang="en-GB" dirty="0"/>
              <a:t>Maybe you have been ahead for a long time and are not benchmarking your competitors? So, you do not notice it until it is too late!</a:t>
            </a:r>
          </a:p>
          <a:p>
            <a:r>
              <a:rPr lang="en-GB" dirty="0"/>
              <a:t>If you then want to recover your previous position you will have to go up an even steeper slope than them! Could be difficult. The structure that we will help you create will enable you to ensure that that never happens.</a:t>
            </a:r>
          </a:p>
        </p:txBody>
      </p:sp>
    </p:spTree>
    <p:extLst>
      <p:ext uri="{BB962C8B-B14F-4D97-AF65-F5344CB8AC3E}">
        <p14:creationId xmlns:p14="http://schemas.microsoft.com/office/powerpoint/2010/main" val="42298394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97ACB-88BF-426B-5357-CD3E56D04AB1}"/>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417780C-566C-0EB0-D8C1-67C06DB51DB3}"/>
              </a:ext>
            </a:extLst>
          </p:cNvPr>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41CC3C-CB15-2ECA-9801-97587A5AED4A}"/>
              </a:ext>
            </a:extLst>
          </p:cNvPr>
          <p:cNvSpPr txBox="1"/>
          <p:nvPr/>
        </p:nvSpPr>
        <p:spPr>
          <a:xfrm>
            <a:off x="452364" y="908720"/>
            <a:ext cx="8352928" cy="5509200"/>
          </a:xfrm>
          <a:prstGeom prst="rect">
            <a:avLst/>
          </a:prstGeom>
          <a:noFill/>
        </p:spPr>
        <p:txBody>
          <a:bodyPr wrap="square" rtlCol="0">
            <a:spAutoFit/>
          </a:bodyPr>
          <a:lstStyle/>
          <a:p>
            <a:pPr algn="ctr"/>
            <a:r>
              <a:rPr lang="en-GB" sz="3600" b="1" dirty="0"/>
              <a:t>The word ‘Quality’</a:t>
            </a:r>
          </a:p>
          <a:p>
            <a:pPr algn="ctr"/>
            <a:endParaRPr lang="en-GB" sz="3600" b="1" dirty="0"/>
          </a:p>
          <a:p>
            <a:r>
              <a:rPr lang="en-GB" sz="2800" b="1" dirty="0"/>
              <a:t>Whatever your preconceptions of the meaning of this word we recommend that you shelve it until you have finished with this Unit. It is more important than you might think right now.</a:t>
            </a:r>
          </a:p>
          <a:p>
            <a:r>
              <a:rPr lang="en-GB" sz="2800" b="1" dirty="0"/>
              <a:t> </a:t>
            </a:r>
          </a:p>
          <a:p>
            <a:r>
              <a:rPr lang="en-GB" sz="2800" b="1" dirty="0"/>
              <a:t>It is highly likely that you might see it differently having worked through the concepts included.</a:t>
            </a:r>
          </a:p>
          <a:p>
            <a:endParaRPr lang="en-GB" sz="2800" b="1" dirty="0"/>
          </a:p>
          <a:p>
            <a:r>
              <a:rPr lang="en-GB" sz="2800" b="1" dirty="0"/>
              <a:t>We recommend that you discuss it with your colleagues </a:t>
            </a:r>
            <a:endParaRPr lang="en-GB" sz="2800" dirty="0"/>
          </a:p>
        </p:txBody>
      </p:sp>
      <p:sp>
        <p:nvSpPr>
          <p:cNvPr id="14" name="TextBox 13">
            <a:extLst>
              <a:ext uri="{FF2B5EF4-FFF2-40B4-BE49-F238E27FC236}">
                <a16:creationId xmlns:a16="http://schemas.microsoft.com/office/drawing/2014/main" id="{A65C5AE2-107A-46DD-28B6-47E03E68C949}"/>
              </a:ext>
            </a:extLst>
          </p:cNvPr>
          <p:cNvSpPr txBox="1"/>
          <p:nvPr/>
        </p:nvSpPr>
        <p:spPr>
          <a:xfrm>
            <a:off x="8316416" y="6309320"/>
            <a:ext cx="683568" cy="307777"/>
          </a:xfrm>
          <a:prstGeom prst="rect">
            <a:avLst/>
          </a:prstGeom>
          <a:noFill/>
        </p:spPr>
        <p:txBody>
          <a:bodyPr wrap="square" rtlCol="0">
            <a:spAutoFit/>
          </a:bodyPr>
          <a:lstStyle/>
          <a:p>
            <a:r>
              <a:rPr lang="en-GB" sz="1400" dirty="0"/>
              <a:t>1/29</a:t>
            </a:r>
          </a:p>
        </p:txBody>
      </p:sp>
      <p:sp>
        <p:nvSpPr>
          <p:cNvPr id="3" name="Rectangle 2">
            <a:extLst>
              <a:ext uri="{FF2B5EF4-FFF2-40B4-BE49-F238E27FC236}">
                <a16:creationId xmlns:a16="http://schemas.microsoft.com/office/drawing/2014/main" id="{5AF0F15A-CF64-CD3D-5695-F11867752165}"/>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E0F89E41-C881-571C-8DBB-17925EF6768E}"/>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extLst>
      <p:ext uri="{BB962C8B-B14F-4D97-AF65-F5344CB8AC3E}">
        <p14:creationId xmlns:p14="http://schemas.microsoft.com/office/powerpoint/2010/main" val="41113980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323528" y="620688"/>
            <a:ext cx="8610600"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16416" y="6309320"/>
            <a:ext cx="683568" cy="307777"/>
          </a:xfrm>
          <a:prstGeom prst="rect">
            <a:avLst/>
          </a:prstGeom>
          <a:noFill/>
        </p:spPr>
        <p:txBody>
          <a:bodyPr wrap="square" rtlCol="0">
            <a:spAutoFit/>
          </a:bodyPr>
          <a:lstStyle/>
          <a:p>
            <a:r>
              <a:rPr lang="en-GB" sz="1400" dirty="0"/>
              <a:t>2/29</a:t>
            </a:r>
          </a:p>
        </p:txBody>
      </p:sp>
      <p:sp>
        <p:nvSpPr>
          <p:cNvPr id="8" name="TextBox 7"/>
          <p:cNvSpPr txBox="1"/>
          <p:nvPr/>
        </p:nvSpPr>
        <p:spPr>
          <a:xfrm>
            <a:off x="467544" y="980728"/>
            <a:ext cx="8352928" cy="1077218"/>
          </a:xfrm>
          <a:prstGeom prst="rect">
            <a:avLst/>
          </a:prstGeom>
          <a:noFill/>
        </p:spPr>
        <p:txBody>
          <a:bodyPr wrap="square" rtlCol="0">
            <a:spAutoFit/>
          </a:bodyPr>
          <a:lstStyle/>
          <a:p>
            <a:r>
              <a:rPr lang="en-GB" sz="3200" b="1" dirty="0"/>
              <a:t>The key topics covered in this programme are :-</a:t>
            </a:r>
            <a:endParaRPr lang="en-GB" sz="3200" dirty="0"/>
          </a:p>
        </p:txBody>
      </p:sp>
      <p:sp>
        <p:nvSpPr>
          <p:cNvPr id="9" name="TextBox 8"/>
          <p:cNvSpPr txBox="1"/>
          <p:nvPr/>
        </p:nvSpPr>
        <p:spPr>
          <a:xfrm>
            <a:off x="1043608" y="2204864"/>
            <a:ext cx="7488832" cy="3539430"/>
          </a:xfrm>
          <a:prstGeom prst="rect">
            <a:avLst/>
          </a:prstGeom>
          <a:noFill/>
        </p:spPr>
        <p:txBody>
          <a:bodyPr wrap="square" rtlCol="0">
            <a:spAutoFit/>
          </a:bodyPr>
          <a:lstStyle/>
          <a:p>
            <a:r>
              <a:rPr lang="en-GB" sz="2800" dirty="0"/>
              <a:t>1. What actually is ‘Quality’</a:t>
            </a:r>
          </a:p>
          <a:p>
            <a:r>
              <a:rPr lang="en-GB" sz="2800" dirty="0"/>
              <a:t>2. Who is responsible for ‘Quality’</a:t>
            </a:r>
          </a:p>
          <a:p>
            <a:r>
              <a:rPr lang="en-GB" sz="2800" dirty="0"/>
              <a:t>3. Why a ‘Quality Manager’ – do we really need one?</a:t>
            </a:r>
          </a:p>
          <a:p>
            <a:r>
              <a:rPr lang="en-GB" sz="2800" dirty="0"/>
              <a:t>4. Role of the Quality Manager</a:t>
            </a:r>
          </a:p>
          <a:p>
            <a:r>
              <a:rPr lang="en-GB" sz="2800" dirty="0"/>
              <a:t>5. Expectations of the Quality Manager</a:t>
            </a:r>
          </a:p>
          <a:p>
            <a:r>
              <a:rPr lang="en-GB" sz="2800" dirty="0"/>
              <a:t>6. Specific definitions of Quality</a:t>
            </a:r>
          </a:p>
          <a:p>
            <a:r>
              <a:rPr lang="en-GB" sz="2800" dirty="0"/>
              <a:t>7. Some additional Definitions of Quality</a:t>
            </a:r>
          </a:p>
        </p:txBody>
      </p:sp>
      <p:sp>
        <p:nvSpPr>
          <p:cNvPr id="3" name="Rectangle 2">
            <a:extLst>
              <a:ext uri="{FF2B5EF4-FFF2-40B4-BE49-F238E27FC236}">
                <a16:creationId xmlns:a16="http://schemas.microsoft.com/office/drawing/2014/main" id="{730893D4-4606-EE55-9C5F-4F702C5CB8B0}"/>
              </a:ext>
            </a:extLst>
          </p:cNvPr>
          <p:cNvSpPr/>
          <p:nvPr/>
        </p:nvSpPr>
        <p:spPr>
          <a:xfrm>
            <a:off x="4788024" y="6309320"/>
            <a:ext cx="34387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Press the </a:t>
            </a:r>
            <a:r>
              <a:rPr lang="en-GB" sz="1400" b="1" dirty="0"/>
              <a:t>down arrow</a:t>
            </a:r>
            <a:r>
              <a:rPr lang="en-GB" sz="1400" dirty="0"/>
              <a:t> below to continue</a:t>
            </a:r>
          </a:p>
        </p:txBody>
      </p:sp>
      <p:sp>
        <p:nvSpPr>
          <p:cNvPr id="2" name="TextBox 3">
            <a:extLst>
              <a:ext uri="{FF2B5EF4-FFF2-40B4-BE49-F238E27FC236}">
                <a16:creationId xmlns:a16="http://schemas.microsoft.com/office/drawing/2014/main" id="{48A14178-1FEE-346F-A22F-462CB63B16CB}"/>
              </a:ext>
            </a:extLst>
          </p:cNvPr>
          <p:cNvSpPr txBox="1">
            <a:spLocks noChangeArrowheads="1"/>
          </p:cNvSpPr>
          <p:nvPr/>
        </p:nvSpPr>
        <p:spPr bwMode="auto">
          <a:xfrm>
            <a:off x="323528" y="188640"/>
            <a:ext cx="8610600" cy="307777"/>
          </a:xfrm>
          <a:prstGeom prst="rect">
            <a:avLst/>
          </a:prstGeom>
          <a:solidFill>
            <a:schemeClr val="tx1">
              <a:lumMod val="20000"/>
              <a:lumOff val="80000"/>
            </a:schemeClr>
          </a:solidFill>
          <a:ln w="9525">
            <a:noFill/>
            <a:miter lim="800000"/>
            <a:headEnd/>
            <a:tailEnd/>
          </a:ln>
        </p:spPr>
        <p:txBody>
          <a:bodyPr wrap="square">
            <a:spAutoFit/>
          </a:bodyPr>
          <a:lstStyle/>
          <a:p>
            <a:r>
              <a:rPr lang="en-GB" sz="1400" dirty="0"/>
              <a:t>Business Executives/ Understanding ‘Quality’</a:t>
            </a:r>
          </a:p>
        </p:txBody>
      </p:sp>
    </p:spTree>
  </p:cSld>
  <p:clrMapOvr>
    <a:masterClrMapping/>
  </p:clrMapOvr>
  <p:transition/>
</p:sld>
</file>

<file path=ppt/theme/theme1.xml><?xml version="1.0" encoding="utf-8"?>
<a:theme xmlns:a="http://schemas.openxmlformats.org/drawingml/2006/main" name="1_Office Theme">
  <a:themeElements>
    <a:clrScheme name="DHi custom colors">
      <a:dk1>
        <a:srgbClr val="2A4B5B"/>
      </a:dk1>
      <a:lt1>
        <a:sysClr val="window" lastClr="FFFFFF"/>
      </a:lt1>
      <a:dk2>
        <a:srgbClr val="6CA1B2"/>
      </a:dk2>
      <a:lt2>
        <a:srgbClr val="EEECE1"/>
      </a:lt2>
      <a:accent1>
        <a:srgbClr val="2A4B5B"/>
      </a:accent1>
      <a:accent2>
        <a:srgbClr val="6CA1B2"/>
      </a:accent2>
      <a:accent3>
        <a:srgbClr val="82B6AC"/>
      </a:accent3>
      <a:accent4>
        <a:srgbClr val="F8D479"/>
      </a:accent4>
      <a:accent5>
        <a:srgbClr val="4BACC6"/>
      </a:accent5>
      <a:accent6>
        <a:srgbClr val="F79646"/>
      </a:accent6>
      <a:hlink>
        <a:srgbClr val="0000FF"/>
      </a:hlink>
      <a:folHlink>
        <a:srgbClr val="0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15154</TotalTime>
  <Words>4676</Words>
  <Application>Microsoft Office PowerPoint</Application>
  <PresentationFormat>On-screen Show (4:3)</PresentationFormat>
  <Paragraphs>488</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David Hutchins</cp:lastModifiedBy>
  <cp:revision>102</cp:revision>
  <dcterms:created xsi:type="dcterms:W3CDTF">2015-03-23T13:26:51Z</dcterms:created>
  <dcterms:modified xsi:type="dcterms:W3CDTF">2025-12-10T10:11:05Z</dcterms:modified>
</cp:coreProperties>
</file>